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7" r:id="rId1"/>
  </p:sldMasterIdLst>
  <p:notesMasterIdLst>
    <p:notesMasterId r:id="rId100"/>
  </p:notesMasterIdLst>
  <p:sldIdLst>
    <p:sldId id="256" r:id="rId2"/>
    <p:sldId id="365" r:id="rId3"/>
    <p:sldId id="299" r:id="rId4"/>
    <p:sldId id="314" r:id="rId5"/>
    <p:sldId id="315" r:id="rId6"/>
    <p:sldId id="316" r:id="rId7"/>
    <p:sldId id="368" r:id="rId8"/>
    <p:sldId id="320" r:id="rId9"/>
    <p:sldId id="301" r:id="rId10"/>
    <p:sldId id="366"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257" r:id="rId24"/>
    <p:sldId id="258" r:id="rId25"/>
    <p:sldId id="317" r:id="rId26"/>
    <p:sldId id="259" r:id="rId27"/>
    <p:sldId id="260" r:id="rId28"/>
    <p:sldId id="261" r:id="rId29"/>
    <p:sldId id="262" r:id="rId30"/>
    <p:sldId id="263" r:id="rId31"/>
    <p:sldId id="265" r:id="rId32"/>
    <p:sldId id="267" r:id="rId33"/>
    <p:sldId id="268" r:id="rId34"/>
    <p:sldId id="318" r:id="rId35"/>
    <p:sldId id="269" r:id="rId36"/>
    <p:sldId id="319" r:id="rId37"/>
    <p:sldId id="270" r:id="rId38"/>
    <p:sldId id="271" r:id="rId39"/>
    <p:sldId id="272" r:id="rId40"/>
    <p:sldId id="273" r:id="rId41"/>
    <p:sldId id="274" r:id="rId42"/>
    <p:sldId id="275" r:id="rId43"/>
    <p:sldId id="276" r:id="rId44"/>
    <p:sldId id="277" r:id="rId45"/>
    <p:sldId id="278" r:id="rId46"/>
    <p:sldId id="279" r:id="rId47"/>
    <p:sldId id="282" r:id="rId48"/>
    <p:sldId id="283" r:id="rId49"/>
    <p:sldId id="284" r:id="rId50"/>
    <p:sldId id="285" r:id="rId51"/>
    <p:sldId id="287" r:id="rId52"/>
    <p:sldId id="288" r:id="rId53"/>
    <p:sldId id="289" r:id="rId54"/>
    <p:sldId id="290" r:id="rId55"/>
    <p:sldId id="291" r:id="rId56"/>
    <p:sldId id="321" r:id="rId57"/>
    <p:sldId id="292" r:id="rId58"/>
    <p:sldId id="293" r:id="rId59"/>
    <p:sldId id="362" r:id="rId60"/>
    <p:sldId id="363" r:id="rId61"/>
    <p:sldId id="294" r:id="rId62"/>
    <p:sldId id="295" r:id="rId63"/>
    <p:sldId id="280" r:id="rId64"/>
    <p:sldId id="296" r:id="rId65"/>
    <p:sldId id="297" r:id="rId66"/>
    <p:sldId id="298" r:id="rId67"/>
    <p:sldId id="327" r:id="rId68"/>
    <p:sldId id="331" r:id="rId69"/>
    <p:sldId id="332" r:id="rId70"/>
    <p:sldId id="333" r:id="rId71"/>
    <p:sldId id="334" r:id="rId72"/>
    <p:sldId id="335" r:id="rId73"/>
    <p:sldId id="336" r:id="rId74"/>
    <p:sldId id="337" r:id="rId75"/>
    <p:sldId id="338" r:id="rId76"/>
    <p:sldId id="339" r:id="rId77"/>
    <p:sldId id="340" r:id="rId78"/>
    <p:sldId id="360" r:id="rId79"/>
    <p:sldId id="359" r:id="rId80"/>
    <p:sldId id="361" r:id="rId81"/>
    <p:sldId id="342" r:id="rId82"/>
    <p:sldId id="341" r:id="rId83"/>
    <p:sldId id="343" r:id="rId84"/>
    <p:sldId id="350" r:id="rId85"/>
    <p:sldId id="349" r:id="rId86"/>
    <p:sldId id="344" r:id="rId87"/>
    <p:sldId id="345" r:id="rId88"/>
    <p:sldId id="346" r:id="rId89"/>
    <p:sldId id="347" r:id="rId90"/>
    <p:sldId id="348" r:id="rId91"/>
    <p:sldId id="351" r:id="rId92"/>
    <p:sldId id="352" r:id="rId93"/>
    <p:sldId id="353" r:id="rId94"/>
    <p:sldId id="354" r:id="rId95"/>
    <p:sldId id="364" r:id="rId96"/>
    <p:sldId id="355" r:id="rId97"/>
    <p:sldId id="358" r:id="rId98"/>
    <p:sldId id="367" r:id="rId9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8" d="100"/>
          <a:sy n="108" d="100"/>
        </p:scale>
        <p:origin x="-9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B525EF59-F671-CA40-B806-B0B86324CA75}" type="datetimeFigureOut">
              <a:rPr lang="en-US" smtClean="0"/>
              <a:t>4/14/15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CF57EEF-FDA0-A347-BA8C-B08DAD7A3305}" type="slidenum">
              <a:rPr lang="en-US" smtClean="0"/>
              <a:t>‹#›</a:t>
            </a:fld>
            <a:endParaRPr lang="en-US"/>
          </a:p>
        </p:txBody>
      </p:sp>
    </p:spTree>
    <p:extLst>
      <p:ext uri="{BB962C8B-B14F-4D97-AF65-F5344CB8AC3E}">
        <p14:creationId xmlns:p14="http://schemas.microsoft.com/office/powerpoint/2010/main" val="15369465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30C3F2-03EC-1047-9262-234D10D31EE6}" type="slidenum">
              <a:rPr lang="en-US" smtClean="0"/>
              <a:t>22</a:t>
            </a:fld>
            <a:endParaRPr lang="en-US"/>
          </a:p>
        </p:txBody>
      </p:sp>
    </p:spTree>
    <p:extLst>
      <p:ext uri="{BB962C8B-B14F-4D97-AF65-F5344CB8AC3E}">
        <p14:creationId xmlns:p14="http://schemas.microsoft.com/office/powerpoint/2010/main" val="2221997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Diet is also pretty different</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31</a:t>
            </a:fld>
            <a:endParaRPr lang="en-US"/>
          </a:p>
        </p:txBody>
      </p:sp>
    </p:spTree>
    <p:extLst>
      <p:ext uri="{BB962C8B-B14F-4D97-AF65-F5344CB8AC3E}">
        <p14:creationId xmlns:p14="http://schemas.microsoft.com/office/powerpoint/2010/main" val="331143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happy meal;</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32</a:t>
            </a:fld>
            <a:endParaRPr lang="en-US"/>
          </a:p>
        </p:txBody>
      </p:sp>
    </p:spTree>
    <p:extLst>
      <p:ext uri="{BB962C8B-B14F-4D97-AF65-F5344CB8AC3E}">
        <p14:creationId xmlns:p14="http://schemas.microsoft.com/office/powerpoint/2010/main" val="108448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elements of a meal =&gt; drink, main course and a side </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36</a:t>
            </a:fld>
            <a:endParaRPr lang="en-US"/>
          </a:p>
        </p:txBody>
      </p:sp>
    </p:spTree>
    <p:extLst>
      <p:ext uri="{BB962C8B-B14F-4D97-AF65-F5344CB8AC3E}">
        <p14:creationId xmlns:p14="http://schemas.microsoft.com/office/powerpoint/2010/main" val="3908660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37</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57EEF-FDA0-A347-BA8C-B08DAD7A3305}" type="slidenum">
              <a:rPr lang="en-US" smtClean="0"/>
              <a:t>38</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57EEF-FDA0-A347-BA8C-B08DAD7A3305}" type="slidenum">
              <a:rPr lang="en-US" smtClean="0"/>
              <a:t>39</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57EEF-FDA0-A347-BA8C-B08DAD7A3305}" type="slidenum">
              <a:rPr lang="en-US" smtClean="0"/>
              <a:t>40</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57EEF-FDA0-A347-BA8C-B08DAD7A3305}" type="slidenum">
              <a:rPr lang="en-US" smtClean="0"/>
              <a:t>41</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57EEF-FDA0-A347-BA8C-B08DAD7A3305}" type="slidenum">
              <a:rPr lang="en-US" smtClean="0"/>
              <a:t>42</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57EEF-FDA0-A347-BA8C-B08DAD7A3305}" type="slidenum">
              <a:rPr lang="en-US" smtClean="0"/>
              <a:t>43</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happy meal;</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23</a:t>
            </a:fld>
            <a:endParaRPr lang="en-US"/>
          </a:p>
        </p:txBody>
      </p:sp>
    </p:spTree>
    <p:extLst>
      <p:ext uri="{BB962C8B-B14F-4D97-AF65-F5344CB8AC3E}">
        <p14:creationId xmlns:p14="http://schemas.microsoft.com/office/powerpoint/2010/main" val="1084483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44</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45</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46</a:t>
            </a:fld>
            <a:endParaRPr lang="en-US"/>
          </a:p>
        </p:txBody>
      </p:sp>
    </p:spTree>
    <p:extLst>
      <p:ext uri="{BB962C8B-B14F-4D97-AF65-F5344CB8AC3E}">
        <p14:creationId xmlns:p14="http://schemas.microsoft.com/office/powerpoint/2010/main" val="2350416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62C1D5-70D6-B24C-89DC-79FC15217F85}" type="slidenum">
              <a:rPr lang="en-US" smtClean="0"/>
              <a:t>68</a:t>
            </a:fld>
            <a:endParaRPr lang="en-US"/>
          </a:p>
        </p:txBody>
      </p:sp>
    </p:spTree>
    <p:extLst>
      <p:ext uri="{BB962C8B-B14F-4D97-AF65-F5344CB8AC3E}">
        <p14:creationId xmlns:p14="http://schemas.microsoft.com/office/powerpoint/2010/main" val="394675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elements of a meal =&gt; drink, main course and a side </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24</a:t>
            </a:fld>
            <a:endParaRPr lang="en-US"/>
          </a:p>
        </p:txBody>
      </p:sp>
    </p:spTree>
    <p:extLst>
      <p:ext uri="{BB962C8B-B14F-4D97-AF65-F5344CB8AC3E}">
        <p14:creationId xmlns:p14="http://schemas.microsoft.com/office/powerpoint/2010/main" val="3908660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elements of a meal =&gt; drink, main course and a side </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25</a:t>
            </a:fld>
            <a:endParaRPr lang="en-US"/>
          </a:p>
        </p:txBody>
      </p:sp>
    </p:spTree>
    <p:extLst>
      <p:ext uri="{BB962C8B-B14F-4D97-AF65-F5344CB8AC3E}">
        <p14:creationId xmlns:p14="http://schemas.microsoft.com/office/powerpoint/2010/main" val="3908660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have to take into consideration two different main courses</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26</a:t>
            </a:fld>
            <a:endParaRPr lang="en-US"/>
          </a:p>
        </p:txBody>
      </p:sp>
    </p:spTree>
    <p:extLst>
      <p:ext uri="{BB962C8B-B14F-4D97-AF65-F5344CB8AC3E}">
        <p14:creationId xmlns:p14="http://schemas.microsoft.com/office/powerpoint/2010/main" val="414892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two different sides?</a:t>
            </a:r>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27</a:t>
            </a:fld>
            <a:endParaRPr lang="en-US"/>
          </a:p>
        </p:txBody>
      </p:sp>
    </p:spTree>
    <p:extLst>
      <p:ext uri="{BB962C8B-B14F-4D97-AF65-F5344CB8AC3E}">
        <p14:creationId xmlns:p14="http://schemas.microsoft.com/office/powerpoint/2010/main" val="86648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consider the drink</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28</a:t>
            </a:fld>
            <a:endParaRPr lang="en-US"/>
          </a:p>
        </p:txBody>
      </p:sp>
    </p:spTree>
    <p:extLst>
      <p:ext uri="{BB962C8B-B14F-4D97-AF65-F5344CB8AC3E}">
        <p14:creationId xmlns:p14="http://schemas.microsoft.com/office/powerpoint/2010/main" val="2684295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other</a:t>
            </a:r>
            <a:r>
              <a:rPr lang="en-US" baseline="0" dirty="0" smtClean="0"/>
              <a:t> types of pop like </a:t>
            </a:r>
            <a:r>
              <a:rPr lang="en-US" baseline="0" dirty="0" err="1" smtClean="0"/>
              <a:t>fanta</a:t>
            </a:r>
            <a:r>
              <a:rPr lang="en-US" baseline="0" dirty="0" smtClean="0"/>
              <a:t> or sprite?</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29</a:t>
            </a:fld>
            <a:endParaRPr lang="en-US"/>
          </a:p>
        </p:txBody>
      </p:sp>
    </p:spTree>
    <p:extLst>
      <p:ext uri="{BB962C8B-B14F-4D97-AF65-F5344CB8AC3E}">
        <p14:creationId xmlns:p14="http://schemas.microsoft.com/office/powerpoint/2010/main" val="1349329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Diet is also pretty different</a:t>
            </a:r>
          </a:p>
          <a:p>
            <a:endParaRPr lang="en-US" dirty="0"/>
          </a:p>
        </p:txBody>
      </p:sp>
      <p:sp>
        <p:nvSpPr>
          <p:cNvPr id="4" name="Slide Number Placeholder 3"/>
          <p:cNvSpPr>
            <a:spLocks noGrp="1"/>
          </p:cNvSpPr>
          <p:nvPr>
            <p:ph type="sldNum" sz="quarter" idx="10"/>
          </p:nvPr>
        </p:nvSpPr>
        <p:spPr/>
        <p:txBody>
          <a:bodyPr/>
          <a:lstStyle/>
          <a:p>
            <a:fld id="{5CF57EEF-FDA0-A347-BA8C-B08DAD7A3305}" type="slidenum">
              <a:rPr lang="en-US" smtClean="0"/>
              <a:t>30</a:t>
            </a:fld>
            <a:endParaRPr lang="en-US"/>
          </a:p>
        </p:txBody>
      </p:sp>
    </p:spTree>
    <p:extLst>
      <p:ext uri="{BB962C8B-B14F-4D97-AF65-F5344CB8AC3E}">
        <p14:creationId xmlns:p14="http://schemas.microsoft.com/office/powerpoint/2010/main" val="3311436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4/14/15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FB4290-6522-4139-852E-05BD9E7F0D2E}" type="datetime1">
              <a:rPr lang="en-US" smtClean="0"/>
              <a:pPr/>
              <a:t>4/14/15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B955F9-81EA-47C5-8059-9E5C2B437C70}" type="datetime1">
              <a:rPr lang="en-US" smtClean="0"/>
              <a:pPr/>
              <a:t>4/14/15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F607B-A47E-422C-9BEF-122CCDB7C526}" type="datetime1">
              <a:rPr lang="en-US" smtClean="0"/>
              <a:pPr/>
              <a:t>4/14/15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4/14/15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4/14/15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0D295D-4A77-4DEB-B04C-9F4282A8BC04}" type="datetime1">
              <a:rPr lang="en-US" smtClean="0"/>
              <a:pPr/>
              <a:t>4/14/15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28685-4D0C-42D5-8013-B5904CD1FCBC}" type="datetime1">
              <a:rPr lang="en-US" smtClean="0"/>
              <a:pPr/>
              <a:t>4/14/15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4/14/15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4/14/15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B613C-1AD7-49D3-885D-F654C5CDBAA6}" type="datetime1">
              <a:rPr lang="en-US" smtClean="0"/>
              <a:pPr/>
              <a:t>4/14/15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327B613C-1AD7-49D3-885D-F654C5CDBAA6}" type="datetime1">
              <a:rPr lang="en-US" smtClean="0"/>
              <a:pPr/>
              <a:t>4/14/15</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6E2D2B3B-882E-40F3-A32F-6DD51691504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Coding </a:t>
            </a:r>
            <a:br>
              <a:rPr lang="en-US" dirty="0" smtClean="0"/>
            </a:br>
            <a:r>
              <a:rPr lang="en-US" dirty="0" smtClean="0"/>
              <a:t>the Happy Meal</a:t>
            </a:r>
            <a:endParaRPr lang="en-US" dirty="0"/>
          </a:p>
        </p:txBody>
      </p:sp>
      <p:pic>
        <p:nvPicPr>
          <p:cNvPr id="4" name="Content Placeholder 3" descr="happy meal.png"/>
          <p:cNvPicPr>
            <a:picLocks noChangeAspect="1"/>
          </p:cNvPicPr>
          <p:nvPr/>
        </p:nvPicPr>
        <p:blipFill>
          <a:blip r:embed="rId2">
            <a:extLst>
              <a:ext uri="{28A0092B-C50C-407E-A947-70E740481C1C}">
                <a14:useLocalDpi xmlns:a14="http://schemas.microsoft.com/office/drawing/2010/main" val="0"/>
              </a:ext>
            </a:extLst>
          </a:blip>
          <a:srcRect t="15299" b="15299"/>
          <a:stretch>
            <a:fillRect/>
          </a:stretch>
        </p:blipFill>
        <p:spPr>
          <a:xfrm>
            <a:off x="2268068" y="3739403"/>
            <a:ext cx="4540325" cy="2690563"/>
          </a:xfrm>
          <a:prstGeom prst="rect">
            <a:avLst/>
          </a:prstGeom>
        </p:spPr>
      </p:pic>
    </p:spTree>
    <p:extLst>
      <p:ext uri="{BB962C8B-B14F-4D97-AF65-F5344CB8AC3E}">
        <p14:creationId xmlns:p14="http://schemas.microsoft.com/office/powerpoint/2010/main" val="1279381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a:t>
            </a:r>
            <a:r>
              <a:rPr lang="en-US" dirty="0" smtClean="0"/>
              <a:t>Core </a:t>
            </a:r>
            <a:r>
              <a:rPr lang="en-US" dirty="0"/>
              <a:t>Principles</a:t>
            </a:r>
          </a:p>
        </p:txBody>
      </p:sp>
      <p:sp>
        <p:nvSpPr>
          <p:cNvPr id="3" name="Content Placeholder 2"/>
          <p:cNvSpPr>
            <a:spLocks noGrp="1"/>
          </p:cNvSpPr>
          <p:nvPr>
            <p:ph idx="1"/>
          </p:nvPr>
        </p:nvSpPr>
        <p:spPr/>
        <p:txBody>
          <a:bodyPr/>
          <a:lstStyle/>
          <a:p>
            <a:r>
              <a:rPr lang="en-US" dirty="0" smtClean="0"/>
              <a:t>Encapsulation</a:t>
            </a:r>
            <a:endParaRPr lang="en-US" dirty="0"/>
          </a:p>
        </p:txBody>
      </p:sp>
    </p:spTree>
    <p:extLst>
      <p:ext uri="{BB962C8B-B14F-4D97-AF65-F5344CB8AC3E}">
        <p14:creationId xmlns:p14="http://schemas.microsoft.com/office/powerpoint/2010/main" val="16787354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a:t>
            </a:r>
            <a:r>
              <a:rPr lang="en-US" dirty="0" smtClean="0"/>
              <a:t>Core </a:t>
            </a:r>
            <a:r>
              <a:rPr lang="en-US" dirty="0"/>
              <a:t>Principles</a:t>
            </a:r>
          </a:p>
        </p:txBody>
      </p:sp>
      <p:sp>
        <p:nvSpPr>
          <p:cNvPr id="3" name="Content Placeholder 2"/>
          <p:cNvSpPr>
            <a:spLocks noGrp="1"/>
          </p:cNvSpPr>
          <p:nvPr>
            <p:ph idx="1"/>
          </p:nvPr>
        </p:nvSpPr>
        <p:spPr/>
        <p:txBody>
          <a:bodyPr/>
          <a:lstStyle/>
          <a:p>
            <a:r>
              <a:rPr lang="en-US" dirty="0" smtClean="0"/>
              <a:t>Encapsulation</a:t>
            </a:r>
          </a:p>
          <a:p>
            <a:r>
              <a:rPr lang="en-US" dirty="0" smtClean="0"/>
              <a:t>Inheritance	</a:t>
            </a:r>
            <a:endParaRPr lang="en-US" dirty="0"/>
          </a:p>
        </p:txBody>
      </p:sp>
    </p:spTree>
    <p:extLst>
      <p:ext uri="{BB962C8B-B14F-4D97-AF65-F5344CB8AC3E}">
        <p14:creationId xmlns:p14="http://schemas.microsoft.com/office/powerpoint/2010/main" val="8571671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a:t>
            </a:r>
            <a:r>
              <a:rPr lang="en-US" dirty="0" smtClean="0"/>
              <a:t>Core </a:t>
            </a:r>
            <a:r>
              <a:rPr lang="en-US" dirty="0"/>
              <a:t>Principles</a:t>
            </a:r>
          </a:p>
        </p:txBody>
      </p:sp>
      <p:sp>
        <p:nvSpPr>
          <p:cNvPr id="3" name="Content Placeholder 2"/>
          <p:cNvSpPr>
            <a:spLocks noGrp="1"/>
          </p:cNvSpPr>
          <p:nvPr>
            <p:ph idx="1"/>
          </p:nvPr>
        </p:nvSpPr>
        <p:spPr/>
        <p:txBody>
          <a:bodyPr/>
          <a:lstStyle/>
          <a:p>
            <a:r>
              <a:rPr lang="en-US" dirty="0" smtClean="0"/>
              <a:t>Encapsulation</a:t>
            </a:r>
          </a:p>
          <a:p>
            <a:r>
              <a:rPr lang="en-US" dirty="0" smtClean="0"/>
              <a:t>Inheritance	</a:t>
            </a:r>
          </a:p>
          <a:p>
            <a:r>
              <a:rPr lang="en-US" dirty="0" smtClean="0"/>
              <a:t>Composition</a:t>
            </a:r>
            <a:endParaRPr lang="en-US" dirty="0"/>
          </a:p>
        </p:txBody>
      </p:sp>
    </p:spTree>
    <p:extLst>
      <p:ext uri="{BB962C8B-B14F-4D97-AF65-F5344CB8AC3E}">
        <p14:creationId xmlns:p14="http://schemas.microsoft.com/office/powerpoint/2010/main" val="1381374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a:t>
            </a:r>
            <a:r>
              <a:rPr lang="en-US" dirty="0" smtClean="0"/>
              <a:t>Core </a:t>
            </a:r>
            <a:r>
              <a:rPr lang="en-US" dirty="0"/>
              <a:t>Principles</a:t>
            </a:r>
          </a:p>
        </p:txBody>
      </p:sp>
      <p:sp>
        <p:nvSpPr>
          <p:cNvPr id="3" name="Content Placeholder 2"/>
          <p:cNvSpPr>
            <a:spLocks noGrp="1"/>
          </p:cNvSpPr>
          <p:nvPr>
            <p:ph idx="1"/>
          </p:nvPr>
        </p:nvSpPr>
        <p:spPr/>
        <p:txBody>
          <a:bodyPr/>
          <a:lstStyle/>
          <a:p>
            <a:r>
              <a:rPr lang="en-US" dirty="0" smtClean="0"/>
              <a:t>Encapsulation</a:t>
            </a:r>
          </a:p>
          <a:p>
            <a:r>
              <a:rPr lang="en-US" dirty="0" smtClean="0"/>
              <a:t>Inheritance</a:t>
            </a:r>
          </a:p>
          <a:p>
            <a:r>
              <a:rPr lang="en-US" dirty="0" smtClean="0"/>
              <a:t>Composition</a:t>
            </a:r>
          </a:p>
          <a:p>
            <a:r>
              <a:rPr lang="en-US" dirty="0" smtClean="0"/>
              <a:t>Polymorphism	</a:t>
            </a:r>
            <a:endParaRPr lang="en-US" dirty="0"/>
          </a:p>
        </p:txBody>
      </p:sp>
    </p:spTree>
    <p:extLst>
      <p:ext uri="{BB962C8B-B14F-4D97-AF65-F5344CB8AC3E}">
        <p14:creationId xmlns:p14="http://schemas.microsoft.com/office/powerpoint/2010/main" val="41623586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US" dirty="0"/>
          </a:p>
        </p:txBody>
      </p:sp>
      <p:sp>
        <p:nvSpPr>
          <p:cNvPr id="3" name="Content Placeholder 2"/>
          <p:cNvSpPr>
            <a:spLocks noGrp="1"/>
          </p:cNvSpPr>
          <p:nvPr>
            <p:ph idx="1"/>
          </p:nvPr>
        </p:nvSpPr>
        <p:spPr/>
        <p:txBody>
          <a:bodyPr>
            <a:normAutofit/>
          </a:bodyPr>
          <a:lstStyle/>
          <a:p>
            <a:r>
              <a:rPr lang="en-US" dirty="0" smtClean="0"/>
              <a:t>All data associated with an object is “private”</a:t>
            </a:r>
          </a:p>
          <a:p>
            <a:r>
              <a:rPr lang="en-US" dirty="0" smtClean="0"/>
              <a:t>Properties/Attributes are private</a:t>
            </a:r>
          </a:p>
          <a:p>
            <a:r>
              <a:rPr lang="en-US" dirty="0" smtClean="0"/>
              <a:t>Methods to access properties are public</a:t>
            </a:r>
          </a:p>
          <a:p>
            <a:r>
              <a:rPr lang="en-US" dirty="0" smtClean="0"/>
              <a:t>Methods can also be private</a:t>
            </a:r>
          </a:p>
          <a:p>
            <a:r>
              <a:rPr lang="en-US" dirty="0" smtClean="0"/>
              <a:t>You have to “ask” the object to get or change a property</a:t>
            </a:r>
          </a:p>
          <a:p>
            <a:r>
              <a:rPr lang="en-US" dirty="0" smtClean="0"/>
              <a:t>Core methods are called:</a:t>
            </a:r>
          </a:p>
          <a:p>
            <a:pPr lvl="1"/>
            <a:r>
              <a:rPr lang="en-US" dirty="0" err="1" smtClean="0"/>
              <a:t>Accessors</a:t>
            </a:r>
            <a:endParaRPr lang="en-US" dirty="0" smtClean="0"/>
          </a:p>
          <a:p>
            <a:pPr lvl="1"/>
            <a:r>
              <a:rPr lang="en-US" dirty="0" smtClean="0"/>
              <a:t>Getters and Setters</a:t>
            </a:r>
          </a:p>
          <a:p>
            <a:pPr lvl="1"/>
            <a:r>
              <a:rPr lang="en-US" dirty="0" err="1" smtClean="0"/>
              <a:t>Mutators</a:t>
            </a:r>
            <a:endParaRPr lang="en-US" dirty="0" smtClean="0"/>
          </a:p>
        </p:txBody>
      </p:sp>
    </p:spTree>
    <p:extLst>
      <p:ext uri="{BB962C8B-B14F-4D97-AF65-F5344CB8AC3E}">
        <p14:creationId xmlns:p14="http://schemas.microsoft.com/office/powerpoint/2010/main" val="30788263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lstStyle/>
          <a:p>
            <a:r>
              <a:rPr lang="en-US" dirty="0" smtClean="0"/>
              <a:t>Objects can inherit properties and behaviors from other objects</a:t>
            </a:r>
          </a:p>
          <a:p>
            <a:pPr lvl="1"/>
            <a:r>
              <a:rPr lang="en-US" dirty="0" smtClean="0"/>
              <a:t>Sub Classes</a:t>
            </a:r>
          </a:p>
          <a:p>
            <a:pPr lvl="1"/>
            <a:r>
              <a:rPr lang="en-US" dirty="0" smtClean="0"/>
              <a:t>Super Classes</a:t>
            </a:r>
          </a:p>
          <a:p>
            <a:r>
              <a:rPr lang="en-US" dirty="0" smtClean="0"/>
              <a:t>Sub classes “inherit” properties and behaviors from its super class</a:t>
            </a:r>
          </a:p>
          <a:p>
            <a:r>
              <a:rPr lang="en-US" dirty="0" smtClean="0"/>
              <a:t>Sub classes “overwrite” properties and methods that are specific to it</a:t>
            </a:r>
            <a:endParaRPr lang="en-US" dirty="0"/>
          </a:p>
        </p:txBody>
      </p:sp>
    </p:spTree>
    <p:extLst>
      <p:ext uri="{BB962C8B-B14F-4D97-AF65-F5344CB8AC3E}">
        <p14:creationId xmlns:p14="http://schemas.microsoft.com/office/powerpoint/2010/main" val="32820659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normAutofit/>
          </a:bodyPr>
          <a:lstStyle/>
          <a:p>
            <a:r>
              <a:rPr lang="en-US" dirty="0" smtClean="0"/>
              <a:t>Super Class: Car</a:t>
            </a:r>
          </a:p>
          <a:p>
            <a:pPr lvl="1"/>
            <a:r>
              <a:rPr lang="en-US" dirty="0" smtClean="0"/>
              <a:t>Property: Top speed</a:t>
            </a:r>
          </a:p>
          <a:p>
            <a:pPr lvl="1"/>
            <a:r>
              <a:rPr lang="en-US" dirty="0" smtClean="0"/>
              <a:t>Method: go(‘fast’)</a:t>
            </a:r>
            <a:br>
              <a:rPr lang="en-US" dirty="0" smtClean="0"/>
            </a:br>
            <a:endParaRPr lang="en-US" dirty="0" smtClean="0"/>
          </a:p>
          <a:p>
            <a:pPr lvl="1"/>
            <a:r>
              <a:rPr lang="en-US" dirty="0" smtClean="0"/>
              <a:t>Sub Class 1 : Clunker</a:t>
            </a:r>
          </a:p>
          <a:p>
            <a:pPr lvl="2"/>
            <a:r>
              <a:rPr lang="en-US" dirty="0" smtClean="0"/>
              <a:t>“Type” of Car</a:t>
            </a:r>
          </a:p>
          <a:p>
            <a:pPr lvl="2"/>
            <a:r>
              <a:rPr lang="en-US" dirty="0" smtClean="0"/>
              <a:t>Top Speed property is set to 25</a:t>
            </a:r>
          </a:p>
          <a:p>
            <a:pPr lvl="2"/>
            <a:r>
              <a:rPr lang="en-US" dirty="0" smtClean="0"/>
              <a:t>It inherits a “go” method, but can only go 25mph</a:t>
            </a:r>
          </a:p>
          <a:p>
            <a:pPr lvl="1"/>
            <a:r>
              <a:rPr lang="en-US" dirty="0" smtClean="0"/>
              <a:t>Sub Class 2: Sports Car</a:t>
            </a:r>
          </a:p>
          <a:p>
            <a:pPr lvl="2"/>
            <a:r>
              <a:rPr lang="en-US" dirty="0"/>
              <a:t>“Type” of </a:t>
            </a:r>
            <a:r>
              <a:rPr lang="en-US" dirty="0" smtClean="0"/>
              <a:t>Car</a:t>
            </a:r>
          </a:p>
          <a:p>
            <a:pPr lvl="2"/>
            <a:r>
              <a:rPr lang="en-US" dirty="0"/>
              <a:t>Top Speed property is set to </a:t>
            </a:r>
            <a:r>
              <a:rPr lang="en-US" dirty="0" smtClean="0"/>
              <a:t>125</a:t>
            </a:r>
            <a:endParaRPr lang="en-US" dirty="0"/>
          </a:p>
          <a:p>
            <a:pPr lvl="2"/>
            <a:r>
              <a:rPr lang="en-US" dirty="0"/>
              <a:t>It inherits a “go” method, but </a:t>
            </a:r>
            <a:r>
              <a:rPr lang="en-US" dirty="0" smtClean="0"/>
              <a:t>it can go 125mph</a:t>
            </a:r>
            <a:endParaRPr lang="en-US" dirty="0"/>
          </a:p>
          <a:p>
            <a:endParaRPr lang="en-US" dirty="0" smtClean="0"/>
          </a:p>
        </p:txBody>
      </p:sp>
    </p:spTree>
    <p:extLst>
      <p:ext uri="{BB962C8B-B14F-4D97-AF65-F5344CB8AC3E}">
        <p14:creationId xmlns:p14="http://schemas.microsoft.com/office/powerpoint/2010/main" val="33810613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“Is A”</a:t>
            </a:r>
          </a:p>
          <a:p>
            <a:r>
              <a:rPr lang="en-US" dirty="0" smtClean="0"/>
              <a:t>A clunker “is a” car</a:t>
            </a:r>
          </a:p>
          <a:p>
            <a:r>
              <a:rPr lang="en-US" dirty="0" smtClean="0"/>
              <a:t>A dolphin “is a” mammal</a:t>
            </a:r>
          </a:p>
          <a:p>
            <a:r>
              <a:rPr lang="en-US" dirty="0" smtClean="0"/>
              <a:t>A mammal “is an” animal</a:t>
            </a:r>
          </a:p>
          <a:p>
            <a:r>
              <a:rPr lang="en-US" dirty="0"/>
              <a:t>A dolphin “is a” </a:t>
            </a:r>
            <a:r>
              <a:rPr lang="en-US" dirty="0" smtClean="0"/>
              <a:t>animal</a:t>
            </a:r>
            <a:endParaRPr lang="en-US" dirty="0"/>
          </a:p>
          <a:p>
            <a:r>
              <a:rPr lang="en-US" dirty="0" smtClean="0"/>
              <a:t>A Sprite “is a” drink</a:t>
            </a:r>
          </a:p>
        </p:txBody>
      </p:sp>
    </p:spTree>
    <p:extLst>
      <p:ext uri="{BB962C8B-B14F-4D97-AF65-F5344CB8AC3E}">
        <p14:creationId xmlns:p14="http://schemas.microsoft.com/office/powerpoint/2010/main" val="405710704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r>
              <a:rPr lang="en-US" dirty="0" smtClean="0"/>
              <a:t>Single Objects are composed of multiple other objects</a:t>
            </a:r>
          </a:p>
          <a:p>
            <a:r>
              <a:rPr lang="en-US" dirty="0" smtClean="0"/>
              <a:t>Is generally preferred over inheritance</a:t>
            </a:r>
          </a:p>
          <a:p>
            <a:r>
              <a:rPr lang="en-US" dirty="0" smtClean="0"/>
              <a:t>Allows for greater flexibility as systems become more complex</a:t>
            </a:r>
          </a:p>
          <a:p>
            <a:r>
              <a:rPr lang="en-US" dirty="0" smtClean="0"/>
              <a:t>Does not prevent inheritance and can extend a super classes</a:t>
            </a:r>
          </a:p>
          <a:p>
            <a:r>
              <a:rPr lang="en-US" dirty="0" smtClean="0"/>
              <a:t>Often, the nature of a composed object is determined more by the objects it is composed of rather than it’s own properties or attributes</a:t>
            </a:r>
          </a:p>
        </p:txBody>
      </p:sp>
    </p:spTree>
    <p:extLst>
      <p:ext uri="{BB962C8B-B14F-4D97-AF65-F5344CB8AC3E}">
        <p14:creationId xmlns:p14="http://schemas.microsoft.com/office/powerpoint/2010/main" val="40811087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lstStyle/>
          <a:p>
            <a:pPr marL="0" indent="0">
              <a:buNone/>
            </a:pPr>
            <a:r>
              <a:rPr lang="en-US" dirty="0" smtClean="0"/>
              <a:t>“Has a”</a:t>
            </a:r>
          </a:p>
          <a:p>
            <a:r>
              <a:rPr lang="en-US" dirty="0" smtClean="0"/>
              <a:t>A car “has a” engine</a:t>
            </a:r>
          </a:p>
          <a:p>
            <a:r>
              <a:rPr lang="en-US" dirty="0" smtClean="0"/>
              <a:t>A car “has” 4 wheels</a:t>
            </a:r>
          </a:p>
          <a:p>
            <a:r>
              <a:rPr lang="en-US" dirty="0" smtClean="0"/>
              <a:t>A human “has” opposable thumbs</a:t>
            </a:r>
          </a:p>
          <a:p>
            <a:r>
              <a:rPr lang="en-US" dirty="0" smtClean="0"/>
              <a:t>A happy meal “has a” drink</a:t>
            </a:r>
          </a:p>
          <a:p>
            <a:r>
              <a:rPr lang="en-US" dirty="0" smtClean="0"/>
              <a:t>A happy meal “has a” hamburger</a:t>
            </a:r>
          </a:p>
          <a:p>
            <a:r>
              <a:rPr lang="en-US" dirty="0" smtClean="0"/>
              <a:t>A happy meal “has a” small fries </a:t>
            </a:r>
          </a:p>
        </p:txBody>
      </p:sp>
    </p:spTree>
    <p:extLst>
      <p:ext uri="{BB962C8B-B14F-4D97-AF65-F5344CB8AC3E}">
        <p14:creationId xmlns:p14="http://schemas.microsoft.com/office/powerpoint/2010/main" val="22196708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about me</a:t>
            </a:r>
            <a:endParaRPr lang="en-US" dirty="0"/>
          </a:p>
        </p:txBody>
      </p:sp>
      <p:pic>
        <p:nvPicPr>
          <p:cNvPr id="4" name="Content Placeholder 3"/>
          <p:cNvPicPr>
            <a:picLocks noGrp="1" noChangeAspect="1"/>
          </p:cNvPicPr>
          <p:nvPr>
            <p:ph idx="1"/>
          </p:nvPr>
        </p:nvPicPr>
        <p:blipFill>
          <a:blip r:embed="rId2"/>
          <a:srcRect t="20288" b="20288"/>
          <a:stretch>
            <a:fillRect/>
          </a:stretch>
        </p:blipFill>
        <p:spPr/>
      </p:pic>
    </p:spTree>
    <p:extLst>
      <p:ext uri="{BB962C8B-B14F-4D97-AF65-F5344CB8AC3E}">
        <p14:creationId xmlns:p14="http://schemas.microsoft.com/office/powerpoint/2010/main" val="182258780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vs. Inheritance</a:t>
            </a:r>
            <a:endParaRPr lang="en-US" dirty="0"/>
          </a:p>
        </p:txBody>
      </p:sp>
      <p:sp>
        <p:nvSpPr>
          <p:cNvPr id="3" name="Content Placeholder 2"/>
          <p:cNvSpPr>
            <a:spLocks noGrp="1"/>
          </p:cNvSpPr>
          <p:nvPr>
            <p:ph idx="1"/>
          </p:nvPr>
        </p:nvSpPr>
        <p:spPr/>
        <p:txBody>
          <a:bodyPr/>
          <a:lstStyle/>
          <a:p>
            <a:pPr marL="0" indent="0">
              <a:buNone/>
            </a:pPr>
            <a:r>
              <a:rPr lang="en-US" dirty="0" smtClean="0"/>
              <a:t>Inheritance Example</a:t>
            </a:r>
          </a:p>
          <a:p>
            <a:pPr marL="0" indent="0">
              <a:buNone/>
            </a:pPr>
            <a:r>
              <a:rPr lang="en-US" dirty="0" smtClean="0"/>
              <a:t>Object: Car</a:t>
            </a:r>
          </a:p>
          <a:p>
            <a:pPr lvl="1"/>
            <a:r>
              <a:rPr lang="en-US" dirty="0" smtClean="0"/>
              <a:t>Sports Car is a car</a:t>
            </a:r>
          </a:p>
          <a:p>
            <a:pPr lvl="1"/>
            <a:r>
              <a:rPr lang="en-US" dirty="0" smtClean="0"/>
              <a:t>Clunker is a car</a:t>
            </a:r>
          </a:p>
          <a:p>
            <a:pPr lvl="1"/>
            <a:r>
              <a:rPr lang="en-US" dirty="0" smtClean="0"/>
              <a:t>Sports Car/Clunker “extends” the car super class</a:t>
            </a:r>
          </a:p>
          <a:p>
            <a:pPr lvl="1"/>
            <a:r>
              <a:rPr lang="en-US" dirty="0" smtClean="0"/>
              <a:t>The sub classes overwrite the top speed property</a:t>
            </a:r>
            <a:endParaRPr lang="en-US" dirty="0"/>
          </a:p>
        </p:txBody>
      </p:sp>
    </p:spTree>
    <p:extLst>
      <p:ext uri="{BB962C8B-B14F-4D97-AF65-F5344CB8AC3E}">
        <p14:creationId xmlns:p14="http://schemas.microsoft.com/office/powerpoint/2010/main" val="3957648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vs. Inheritance</a:t>
            </a:r>
            <a:endParaRPr lang="en-US" dirty="0"/>
          </a:p>
        </p:txBody>
      </p:sp>
      <p:sp>
        <p:nvSpPr>
          <p:cNvPr id="3" name="Content Placeholder 2"/>
          <p:cNvSpPr>
            <a:spLocks noGrp="1"/>
          </p:cNvSpPr>
          <p:nvPr>
            <p:ph idx="1"/>
          </p:nvPr>
        </p:nvSpPr>
        <p:spPr/>
        <p:txBody>
          <a:bodyPr/>
          <a:lstStyle/>
          <a:p>
            <a:pPr marL="0" indent="0">
              <a:buNone/>
            </a:pPr>
            <a:r>
              <a:rPr lang="en-US" dirty="0" smtClean="0"/>
              <a:t>Composition Example</a:t>
            </a:r>
            <a:endParaRPr lang="en-US" dirty="0"/>
          </a:p>
          <a:p>
            <a:pPr marL="0" indent="0">
              <a:buNone/>
            </a:pPr>
            <a:r>
              <a:rPr lang="en-US" dirty="0"/>
              <a:t>Object: Car</a:t>
            </a:r>
          </a:p>
          <a:p>
            <a:r>
              <a:rPr lang="en-US" dirty="0" smtClean="0"/>
              <a:t>Has </a:t>
            </a:r>
            <a:r>
              <a:rPr lang="en-US" dirty="0"/>
              <a:t>a transmission</a:t>
            </a:r>
          </a:p>
          <a:p>
            <a:r>
              <a:rPr lang="en-US" dirty="0"/>
              <a:t>Has </a:t>
            </a:r>
            <a:r>
              <a:rPr lang="en-US" dirty="0" smtClean="0"/>
              <a:t>four wheels</a:t>
            </a:r>
          </a:p>
          <a:p>
            <a:r>
              <a:rPr lang="en-US" dirty="0"/>
              <a:t>Has an engine</a:t>
            </a:r>
          </a:p>
          <a:p>
            <a:pPr lvl="1"/>
            <a:r>
              <a:rPr lang="en-US" dirty="0" smtClean="0"/>
              <a:t>Engine object has a top speed property</a:t>
            </a:r>
          </a:p>
          <a:p>
            <a:pPr lvl="1"/>
            <a:endParaRPr lang="en-US" dirty="0"/>
          </a:p>
          <a:p>
            <a:r>
              <a:rPr lang="en-US" dirty="0" smtClean="0"/>
              <a:t>Unlike inheritance, top speed is not determined by the car’s top speed attribute but by the type of engine it is composed with.</a:t>
            </a:r>
          </a:p>
          <a:p>
            <a:endParaRPr lang="en-US" dirty="0"/>
          </a:p>
        </p:txBody>
      </p:sp>
    </p:spTree>
    <p:extLst>
      <p:ext uri="{BB962C8B-B14F-4D97-AF65-F5344CB8AC3E}">
        <p14:creationId xmlns:p14="http://schemas.microsoft.com/office/powerpoint/2010/main" val="32863223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Polymorphism</a:t>
            </a:r>
            <a:endParaRPr lang="en-US" dirty="0"/>
          </a:p>
        </p:txBody>
      </p:sp>
      <p:sp>
        <p:nvSpPr>
          <p:cNvPr id="3" name="Content Placeholder 2"/>
          <p:cNvSpPr>
            <a:spLocks noGrp="1"/>
          </p:cNvSpPr>
          <p:nvPr>
            <p:ph idx="1"/>
          </p:nvPr>
        </p:nvSpPr>
        <p:spPr/>
        <p:txBody>
          <a:bodyPr>
            <a:normAutofit/>
          </a:bodyPr>
          <a:lstStyle/>
          <a:p>
            <a:r>
              <a:rPr lang="en-US" dirty="0" smtClean="0"/>
              <a:t>Two or more objects of different classes respond to the same method</a:t>
            </a:r>
          </a:p>
          <a:p>
            <a:r>
              <a:rPr lang="en-US" dirty="0" smtClean="0"/>
              <a:t>Example: The Cut() Method</a:t>
            </a:r>
          </a:p>
          <a:p>
            <a:pPr lvl="1"/>
            <a:r>
              <a:rPr lang="en-US" dirty="0" smtClean="0"/>
              <a:t>Doctors Cut</a:t>
            </a:r>
          </a:p>
          <a:p>
            <a:pPr lvl="1"/>
            <a:r>
              <a:rPr lang="en-US" dirty="0" smtClean="0"/>
              <a:t>Hair Stylists Cut</a:t>
            </a:r>
          </a:p>
          <a:p>
            <a:pPr lvl="1"/>
            <a:r>
              <a:rPr lang="en-US" dirty="0" smtClean="0"/>
              <a:t>Directors Cut</a:t>
            </a:r>
          </a:p>
          <a:p>
            <a:pPr lvl="1"/>
            <a:r>
              <a:rPr lang="en-US" dirty="0" smtClean="0"/>
              <a:t>Serial Killers Cut</a:t>
            </a:r>
          </a:p>
          <a:p>
            <a:r>
              <a:rPr lang="en-US" dirty="0" smtClean="0"/>
              <a:t>In each case, the object “cuts”, but the action is different</a:t>
            </a:r>
            <a:endParaRPr lang="en-US" dirty="0"/>
          </a:p>
        </p:txBody>
      </p:sp>
    </p:spTree>
    <p:extLst>
      <p:ext uri="{BB962C8B-B14F-4D97-AF65-F5344CB8AC3E}">
        <p14:creationId xmlns:p14="http://schemas.microsoft.com/office/powerpoint/2010/main" val="12542724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Happy Meal</a:t>
            </a:r>
            <a:endParaRPr lang="en-US" dirty="0"/>
          </a:p>
        </p:txBody>
      </p:sp>
      <p:pic>
        <p:nvPicPr>
          <p:cNvPr id="4" name="Content Placeholder 3" descr="happy meal.png"/>
          <p:cNvPicPr>
            <a:picLocks noGrp="1" noChangeAspect="1"/>
          </p:cNvPicPr>
          <p:nvPr>
            <p:ph idx="1"/>
          </p:nvPr>
        </p:nvPicPr>
        <p:blipFill>
          <a:blip r:embed="rId3">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17006987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Simple Items</a:t>
            </a:r>
            <a:endParaRPr lang="en-US" dirty="0"/>
          </a:p>
        </p:txBody>
      </p:sp>
      <p:pic>
        <p:nvPicPr>
          <p:cNvPr id="6" name="Content Placeholder 5" descr="simple items.png"/>
          <p:cNvPicPr>
            <a:picLocks noGrp="1" noChangeAspect="1"/>
          </p:cNvPicPr>
          <p:nvPr>
            <p:ph idx="1"/>
          </p:nvPr>
        </p:nvPicPr>
        <p:blipFill>
          <a:blip r:embed="rId3">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39515060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Simple Items</a:t>
            </a:r>
            <a:endParaRPr lang="en-US" dirty="0"/>
          </a:p>
        </p:txBody>
      </p:sp>
      <p:pic>
        <p:nvPicPr>
          <p:cNvPr id="6" name="Content Placeholder 5" descr="simple items.png"/>
          <p:cNvPicPr>
            <a:picLocks noGrp="1" noChangeAspect="1"/>
          </p:cNvPicPr>
          <p:nvPr>
            <p:ph idx="1"/>
          </p:nvPr>
        </p:nvPicPr>
        <p:blipFill>
          <a:blip r:embed="rId3">
            <a:extLst>
              <a:ext uri="{28A0092B-C50C-407E-A947-70E740481C1C}">
                <a14:useLocalDpi xmlns:a14="http://schemas.microsoft.com/office/drawing/2010/main" val="0"/>
              </a:ext>
            </a:extLst>
          </a:blip>
          <a:srcRect t="15299" b="15299"/>
          <a:stretch>
            <a:fillRect/>
          </a:stretch>
        </p:blipFill>
        <p:spPr/>
      </p:pic>
      <p:sp>
        <p:nvSpPr>
          <p:cNvPr id="3" name="TextBox 2"/>
          <p:cNvSpPr txBox="1"/>
          <p:nvPr/>
        </p:nvSpPr>
        <p:spPr>
          <a:xfrm>
            <a:off x="2697238" y="5527524"/>
            <a:ext cx="2300630" cy="369332"/>
          </a:xfrm>
          <a:prstGeom prst="rect">
            <a:avLst/>
          </a:prstGeom>
          <a:noFill/>
        </p:spPr>
        <p:txBody>
          <a:bodyPr wrap="none" rtlCol="0">
            <a:spAutoFit/>
          </a:bodyPr>
          <a:lstStyle/>
          <a:p>
            <a:r>
              <a:rPr lang="en-US" dirty="0" smtClean="0"/>
              <a:t>Is it really that simple?</a:t>
            </a:r>
            <a:endParaRPr lang="en-US" dirty="0"/>
          </a:p>
        </p:txBody>
      </p:sp>
    </p:spTree>
    <p:extLst>
      <p:ext uri="{BB962C8B-B14F-4D97-AF65-F5344CB8AC3E}">
        <p14:creationId xmlns:p14="http://schemas.microsoft.com/office/powerpoint/2010/main" val="13253091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Simple Items</a:t>
            </a:r>
            <a:endParaRPr lang="en-US" dirty="0"/>
          </a:p>
        </p:txBody>
      </p:sp>
      <p:pic>
        <p:nvPicPr>
          <p:cNvPr id="4" name="Content Placeholder 3" descr="main course.png"/>
          <p:cNvPicPr>
            <a:picLocks noGrp="1" noChangeAspect="1"/>
          </p:cNvPicPr>
          <p:nvPr>
            <p:ph idx="1"/>
          </p:nvPr>
        </p:nvPicPr>
        <p:blipFill>
          <a:blip r:embed="rId3">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31394139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Simple Items</a:t>
            </a:r>
            <a:endParaRPr lang="en-US" dirty="0"/>
          </a:p>
        </p:txBody>
      </p:sp>
      <p:pic>
        <p:nvPicPr>
          <p:cNvPr id="5" name="Content Placeholder 4" descr="apple.png"/>
          <p:cNvPicPr>
            <a:picLocks noGrp="1" noChangeAspect="1"/>
          </p:cNvPicPr>
          <p:nvPr>
            <p:ph idx="1"/>
          </p:nvPr>
        </p:nvPicPr>
        <p:blipFill>
          <a:blip r:embed="rId3">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16285655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Simple Items</a:t>
            </a:r>
            <a:endParaRPr lang="en-US" dirty="0"/>
          </a:p>
        </p:txBody>
      </p:sp>
      <p:pic>
        <p:nvPicPr>
          <p:cNvPr id="4" name="Content Placeholder 3" descr="coke.png"/>
          <p:cNvPicPr>
            <a:picLocks noGrp="1" noChangeAspect="1"/>
          </p:cNvPicPr>
          <p:nvPr>
            <p:ph idx="1"/>
          </p:nvPr>
        </p:nvPicPr>
        <p:blipFill>
          <a:blip r:embed="rId3">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34856067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Simple Items</a:t>
            </a:r>
            <a:endParaRPr lang="en-US" dirty="0"/>
          </a:p>
        </p:txBody>
      </p:sp>
      <p:pic>
        <p:nvPicPr>
          <p:cNvPr id="9" name="Content Placeholder 8" descr="fanta.png"/>
          <p:cNvPicPr>
            <a:picLocks noGrp="1" noChangeAspect="1"/>
          </p:cNvPicPr>
          <p:nvPr>
            <p:ph idx="1"/>
          </p:nvPr>
        </p:nvPicPr>
        <p:blipFill>
          <a:blip r:embed="rId3">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18601668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 little bit about procedural code</a:t>
            </a:r>
            <a:endParaRPr lang="en-US" sz="4000" dirty="0"/>
          </a:p>
        </p:txBody>
      </p:sp>
      <p:sp>
        <p:nvSpPr>
          <p:cNvPr id="3" name="Content Placeholder 2"/>
          <p:cNvSpPr>
            <a:spLocks noGrp="1"/>
          </p:cNvSpPr>
          <p:nvPr>
            <p:ph idx="1"/>
          </p:nvPr>
        </p:nvSpPr>
        <p:spPr/>
        <p:txBody>
          <a:bodyPr>
            <a:normAutofit fontScale="70000" lnSpcReduction="20000"/>
          </a:bodyPr>
          <a:lstStyle/>
          <a:p>
            <a:pPr marL="571500" indent="-457200">
              <a:buFont typeface="+mj-lt"/>
              <a:buAutoNum type="arabicPeriod"/>
            </a:pPr>
            <a:r>
              <a:rPr lang="en-US" dirty="0" smtClean="0"/>
              <a:t>Query database for list of program members</a:t>
            </a:r>
          </a:p>
          <a:p>
            <a:pPr marL="571500" indent="-457200">
              <a:buFont typeface="+mj-lt"/>
              <a:buAutoNum type="arabicPeriod"/>
            </a:pPr>
            <a:r>
              <a:rPr lang="en-US" dirty="0" smtClean="0"/>
              <a:t>Loop through members</a:t>
            </a:r>
          </a:p>
          <a:p>
            <a:pPr marL="571500" indent="-457200">
              <a:buFont typeface="+mj-lt"/>
              <a:buAutoNum type="arabicPeriod"/>
            </a:pPr>
            <a:r>
              <a:rPr lang="en-US" dirty="0" smtClean="0"/>
              <a:t>Check if member’s settings allow for emails to be sent</a:t>
            </a:r>
          </a:p>
          <a:p>
            <a:pPr marL="571500" indent="-457200">
              <a:buFont typeface="+mj-lt"/>
              <a:buAutoNum type="arabicPeriod"/>
            </a:pPr>
            <a:r>
              <a:rPr lang="en-US" dirty="0" smtClean="0"/>
              <a:t>If user is a man and emails are allowed</a:t>
            </a:r>
          </a:p>
          <a:p>
            <a:pPr lvl="2"/>
            <a:r>
              <a:rPr lang="en-US" dirty="0" smtClean="0"/>
              <a:t>Query database and get email message for men</a:t>
            </a:r>
          </a:p>
          <a:p>
            <a:pPr marL="114300" indent="0">
              <a:buNone/>
            </a:pPr>
            <a:r>
              <a:rPr lang="en-US" dirty="0" smtClean="0"/>
              <a:t>         If user is a woman and emails are allowed</a:t>
            </a:r>
          </a:p>
          <a:p>
            <a:pPr lvl="2"/>
            <a:r>
              <a:rPr lang="en-US" dirty="0" smtClean="0"/>
              <a:t>Query database and get email message for women</a:t>
            </a:r>
            <a:endParaRPr lang="en-US" dirty="0"/>
          </a:p>
          <a:p>
            <a:pPr marL="571500" indent="-457200">
              <a:buFont typeface="+mj-lt"/>
              <a:buAutoNum type="arabicPeriod" startAt="5"/>
            </a:pPr>
            <a:r>
              <a:rPr lang="en-US" dirty="0" smtClean="0"/>
              <a:t>Get member’s name and, if there is a preferred name, use it otherwise use first name</a:t>
            </a:r>
          </a:p>
          <a:p>
            <a:pPr marL="571500" indent="-457200">
              <a:buFont typeface="+mj-lt"/>
              <a:buAutoNum type="arabicPeriod" startAt="5"/>
            </a:pPr>
            <a:r>
              <a:rPr lang="en-US" dirty="0" smtClean="0"/>
              <a:t>Construct email</a:t>
            </a:r>
          </a:p>
          <a:p>
            <a:pPr marL="571500" indent="-457200">
              <a:buFont typeface="+mj-lt"/>
              <a:buAutoNum type="arabicPeriod" startAt="5"/>
            </a:pPr>
            <a:r>
              <a:rPr lang="en-US" dirty="0" smtClean="0"/>
              <a:t>Connect to SMTP server and send email</a:t>
            </a:r>
          </a:p>
          <a:p>
            <a:pPr marL="571500" indent="-457200">
              <a:buFont typeface="+mj-lt"/>
              <a:buAutoNum type="arabicPeriod" startAt="5"/>
            </a:pPr>
            <a:r>
              <a:rPr lang="en-US" dirty="0" smtClean="0"/>
              <a:t>Add member’s email address to a list of Recipients</a:t>
            </a:r>
          </a:p>
          <a:p>
            <a:pPr marL="571500" indent="-457200">
              <a:buFont typeface="+mj-lt"/>
              <a:buAutoNum type="arabicPeriod" startAt="5"/>
            </a:pPr>
            <a:r>
              <a:rPr lang="en-US" dirty="0" smtClean="0"/>
              <a:t>Query the database to update member’s record that email was sent to them</a:t>
            </a:r>
          </a:p>
          <a:p>
            <a:pPr marL="571500" indent="-457200">
              <a:buFont typeface="+mj-lt"/>
              <a:buAutoNum type="arabicPeriod" startAt="5"/>
            </a:pPr>
            <a:r>
              <a:rPr lang="en-US" dirty="0" smtClean="0"/>
              <a:t>Query the database of all related program managers</a:t>
            </a:r>
          </a:p>
          <a:p>
            <a:pPr marL="571500" indent="-457200">
              <a:buFont typeface="+mj-lt"/>
              <a:buAutoNum type="arabicPeriod" startAt="5"/>
            </a:pPr>
            <a:r>
              <a:rPr lang="en-US" dirty="0" smtClean="0"/>
              <a:t>Loop through them </a:t>
            </a:r>
          </a:p>
          <a:p>
            <a:pPr marL="571500" indent="-457200">
              <a:buFont typeface="+mj-lt"/>
              <a:buAutoNum type="arabicPeriod" startAt="5"/>
            </a:pPr>
            <a:r>
              <a:rPr lang="en-US" dirty="0" smtClean="0"/>
              <a:t>Send them an email with a list of all recipients</a:t>
            </a:r>
          </a:p>
          <a:p>
            <a:pPr marL="571500" indent="-457200">
              <a:buFont typeface="+mj-lt"/>
              <a:buAutoNum type="arabicPeriod" startAt="5"/>
            </a:pPr>
            <a:r>
              <a:rPr lang="en-US" dirty="0" smtClean="0"/>
              <a:t>…</a:t>
            </a:r>
          </a:p>
        </p:txBody>
      </p:sp>
    </p:spTree>
    <p:extLst>
      <p:ext uri="{BB962C8B-B14F-4D97-AF65-F5344CB8AC3E}">
        <p14:creationId xmlns:p14="http://schemas.microsoft.com/office/powerpoint/2010/main" val="162834593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Simple Items</a:t>
            </a:r>
            <a:endParaRPr lang="en-US" dirty="0"/>
          </a:p>
        </p:txBody>
      </p:sp>
      <p:pic>
        <p:nvPicPr>
          <p:cNvPr id="6" name="Content Placeholder 5" descr="diet.png"/>
          <p:cNvPicPr>
            <a:picLocks noGrp="1" noChangeAspect="1"/>
          </p:cNvPicPr>
          <p:nvPr>
            <p:ph idx="1"/>
          </p:nvPr>
        </p:nvPicPr>
        <p:blipFill>
          <a:blip r:embed="rId3">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14488439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Simple Items</a:t>
            </a:r>
            <a:endParaRPr lang="en-US" dirty="0"/>
          </a:p>
        </p:txBody>
      </p:sp>
      <p:pic>
        <p:nvPicPr>
          <p:cNvPr id="7" name="Content Placeholder 6" descr="milk.png"/>
          <p:cNvPicPr>
            <a:picLocks noGrp="1" noChangeAspect="1"/>
          </p:cNvPicPr>
          <p:nvPr>
            <p:ph idx="1"/>
          </p:nvPr>
        </p:nvPicPr>
        <p:blipFill>
          <a:blip r:embed="rId3">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36137936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pic>
        <p:nvPicPr>
          <p:cNvPr id="4" name="Content Placeholder 3" descr="happy meal.png"/>
          <p:cNvPicPr>
            <a:picLocks noGrp="1" noChangeAspect="1"/>
          </p:cNvPicPr>
          <p:nvPr>
            <p:ph idx="1"/>
          </p:nvPr>
        </p:nvPicPr>
        <p:blipFill>
          <a:blip r:embed="rId3">
            <a:extLst>
              <a:ext uri="{28A0092B-C50C-407E-A947-70E740481C1C}">
                <a14:useLocalDpi xmlns:a14="http://schemas.microsoft.com/office/drawing/2010/main" val="0"/>
              </a:ext>
            </a:extLst>
          </a:blip>
          <a:srcRect t="13108" b="13108"/>
          <a:stretch>
            <a:fillRect/>
          </a:stretch>
        </p:blipFill>
        <p:spPr>
          <a:xfrm>
            <a:off x="457200" y="1600200"/>
            <a:ext cx="6521752" cy="4108704"/>
          </a:xfrm>
        </p:spPr>
      </p:pic>
      <p:sp>
        <p:nvSpPr>
          <p:cNvPr id="3" name="TextBox 2"/>
          <p:cNvSpPr txBox="1"/>
          <p:nvPr/>
        </p:nvSpPr>
        <p:spPr>
          <a:xfrm>
            <a:off x="3984478" y="6078236"/>
            <a:ext cx="3186603" cy="369332"/>
          </a:xfrm>
          <a:prstGeom prst="rect">
            <a:avLst/>
          </a:prstGeom>
          <a:noFill/>
        </p:spPr>
        <p:txBody>
          <a:bodyPr wrap="none" rtlCol="0">
            <a:spAutoFit/>
          </a:bodyPr>
          <a:lstStyle/>
          <a:p>
            <a:r>
              <a:rPr lang="en-US" dirty="0" smtClean="0"/>
              <a:t>Not so simple after all…</a:t>
            </a:r>
            <a:endParaRPr lang="en-US" dirty="0"/>
          </a:p>
        </p:txBody>
      </p:sp>
      <p:sp>
        <p:nvSpPr>
          <p:cNvPr id="6" name="Rectangle 5"/>
          <p:cNvSpPr/>
          <p:nvPr/>
        </p:nvSpPr>
        <p:spPr>
          <a:xfrm>
            <a:off x="3984478" y="5708904"/>
            <a:ext cx="2287806" cy="369332"/>
          </a:xfrm>
          <a:prstGeom prst="rect">
            <a:avLst/>
          </a:prstGeom>
        </p:spPr>
        <p:txBody>
          <a:bodyPr wrap="none">
            <a:spAutoFit/>
          </a:bodyPr>
          <a:lstStyle/>
          <a:p>
            <a:r>
              <a:rPr lang="en-US" dirty="0"/>
              <a:t>/ (╯°□°）╯︵ ┻━┻</a:t>
            </a:r>
          </a:p>
        </p:txBody>
      </p:sp>
    </p:spTree>
    <p:extLst>
      <p:ext uri="{BB962C8B-B14F-4D97-AF65-F5344CB8AC3E}">
        <p14:creationId xmlns:p14="http://schemas.microsoft.com/office/powerpoint/2010/main" val="19884854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normAutofit/>
          </a:bodyPr>
          <a:lstStyle/>
          <a:p>
            <a:pPr marL="114300" indent="0">
              <a:buNone/>
            </a:pPr>
            <a:r>
              <a:rPr lang="en-US" dirty="0" smtClean="0"/>
              <a:t>Composition allows for flexibility. The variety of different combinations of a “Happy Meal” object can be left to the objects that actually compose the meal.</a:t>
            </a:r>
          </a:p>
          <a:p>
            <a:pPr marL="114300" indent="0">
              <a:buNone/>
            </a:pPr>
            <a:endParaRPr lang="en-US" dirty="0" smtClean="0"/>
          </a:p>
          <a:p>
            <a:pPr marL="114300" indent="0">
              <a:buNone/>
            </a:pPr>
            <a:r>
              <a:rPr lang="en-US" dirty="0" smtClean="0"/>
              <a:t>Outside of the variety, a happy meal </a:t>
            </a:r>
            <a:r>
              <a:rPr lang="en-US" b="1" dirty="0" smtClean="0"/>
              <a:t>IS</a:t>
            </a:r>
            <a:r>
              <a:rPr lang="en-US" dirty="0" smtClean="0"/>
              <a:t> actually pretty simple!</a:t>
            </a:r>
            <a:br>
              <a:rPr lang="en-US" dirty="0" smtClean="0"/>
            </a:br>
            <a:endParaRPr lang="en-US" dirty="0" smtClean="0"/>
          </a:p>
          <a:p>
            <a:r>
              <a:rPr lang="en-US" dirty="0" smtClean="0"/>
              <a:t>A Happy Meal has a drink</a:t>
            </a:r>
          </a:p>
          <a:p>
            <a:r>
              <a:rPr lang="en-US" dirty="0" smtClean="0"/>
              <a:t>A Happy Meal has a main course</a:t>
            </a:r>
          </a:p>
          <a:p>
            <a:r>
              <a:rPr lang="en-US" dirty="0" smtClean="0"/>
              <a:t>A Happy Meal has a side dish</a:t>
            </a:r>
          </a:p>
          <a:p>
            <a:pPr marL="114300" indent="0">
              <a:buNone/>
            </a:pPr>
            <a:endParaRPr lang="en-US" dirty="0"/>
          </a:p>
        </p:txBody>
      </p:sp>
    </p:spTree>
    <p:extLst>
      <p:ext uri="{BB962C8B-B14F-4D97-AF65-F5344CB8AC3E}">
        <p14:creationId xmlns:p14="http://schemas.microsoft.com/office/powerpoint/2010/main" val="16038808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normAutofit/>
          </a:bodyPr>
          <a:lstStyle/>
          <a:p>
            <a:pPr marL="114300" indent="0">
              <a:buNone/>
            </a:pPr>
            <a:r>
              <a:rPr lang="en-US" dirty="0" smtClean="0"/>
              <a:t>Composition allows for flexibility. The variety of different combinations of a “Happy Meal” object can be left to the objects that actually compose the meal.</a:t>
            </a:r>
          </a:p>
          <a:p>
            <a:pPr marL="114300" indent="0">
              <a:buNone/>
            </a:pPr>
            <a:endParaRPr lang="en-US" dirty="0" smtClean="0"/>
          </a:p>
          <a:p>
            <a:pPr marL="114300" indent="0">
              <a:buNone/>
            </a:pPr>
            <a:r>
              <a:rPr lang="en-US" dirty="0" smtClean="0"/>
              <a:t>Outside of the variety, a happy meal IS actually pretty simple!</a:t>
            </a:r>
            <a:br>
              <a:rPr lang="en-US" dirty="0" smtClean="0"/>
            </a:br>
            <a:endParaRPr lang="en-US" dirty="0" smtClean="0"/>
          </a:p>
          <a:p>
            <a:r>
              <a:rPr lang="en-US" dirty="0" smtClean="0"/>
              <a:t>A Happy Meal has a drink</a:t>
            </a:r>
          </a:p>
          <a:p>
            <a:r>
              <a:rPr lang="en-US" dirty="0" smtClean="0"/>
              <a:t>A Happy Meal has a main course</a:t>
            </a:r>
          </a:p>
          <a:p>
            <a:r>
              <a:rPr lang="en-US" dirty="0" smtClean="0"/>
              <a:t>A Happy Meal has a side dish</a:t>
            </a:r>
          </a:p>
          <a:p>
            <a:r>
              <a:rPr lang="en-US" dirty="0" smtClean="0"/>
              <a:t>A Happy Meal has a toy</a:t>
            </a:r>
          </a:p>
          <a:p>
            <a:pPr marL="114300" indent="0">
              <a:buNone/>
            </a:pPr>
            <a:endParaRPr lang="en-US" dirty="0"/>
          </a:p>
        </p:txBody>
      </p:sp>
    </p:spTree>
    <p:extLst>
      <p:ext uri="{BB962C8B-B14F-4D97-AF65-F5344CB8AC3E}">
        <p14:creationId xmlns:p14="http://schemas.microsoft.com/office/powerpoint/2010/main" val="11090172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US" dirty="0"/>
          </a:p>
        </p:txBody>
      </p:sp>
      <p:pic>
        <p:nvPicPr>
          <p:cNvPr id="12" name="Content Placeholder 11" descr="happy-meal-box.png"/>
          <p:cNvPicPr>
            <a:picLocks noGrp="1" noChangeAspect="1"/>
          </p:cNvPicPr>
          <p:nvPr>
            <p:ph idx="1"/>
          </p:nvPr>
        </p:nvPicPr>
        <p:blipFill>
          <a:blip r:embed="rId2">
            <a:extLst>
              <a:ext uri="{28A0092B-C50C-407E-A947-70E740481C1C}">
                <a14:useLocalDpi xmlns:a14="http://schemas.microsoft.com/office/drawing/2010/main" val="0"/>
              </a:ext>
            </a:extLst>
          </a:blip>
          <a:srcRect t="13108" b="13108"/>
          <a:stretch>
            <a:fillRect/>
          </a:stretch>
        </p:blipFill>
        <p:spPr>
          <a:xfrm>
            <a:off x="-342404" y="1282727"/>
            <a:ext cx="6245362" cy="3934578"/>
          </a:xfrm>
        </p:spPr>
      </p:pic>
      <p:sp>
        <p:nvSpPr>
          <p:cNvPr id="13" name="TextBox 12"/>
          <p:cNvSpPr txBox="1"/>
          <p:nvPr/>
        </p:nvSpPr>
        <p:spPr>
          <a:xfrm>
            <a:off x="2833890" y="5217305"/>
            <a:ext cx="4879936" cy="369332"/>
          </a:xfrm>
          <a:prstGeom prst="rect">
            <a:avLst/>
          </a:prstGeom>
          <a:noFill/>
        </p:spPr>
        <p:txBody>
          <a:bodyPr wrap="square" rtlCol="0">
            <a:spAutoFit/>
          </a:bodyPr>
          <a:lstStyle/>
          <a:p>
            <a:r>
              <a:rPr lang="en-US" dirty="0" smtClean="0"/>
              <a:t>How many calories are in this happy meal?</a:t>
            </a:r>
            <a:endParaRPr lang="en-US" dirty="0"/>
          </a:p>
        </p:txBody>
      </p:sp>
    </p:spTree>
    <p:extLst>
      <p:ext uri="{BB962C8B-B14F-4D97-AF65-F5344CB8AC3E}">
        <p14:creationId xmlns:p14="http://schemas.microsoft.com/office/powerpoint/2010/main" val="14536638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Simple Items</a:t>
            </a:r>
            <a:endParaRPr lang="en-US" dirty="0"/>
          </a:p>
        </p:txBody>
      </p:sp>
      <p:pic>
        <p:nvPicPr>
          <p:cNvPr id="6" name="Content Placeholder 5" descr="simple items.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2533" b="28389"/>
          <a:stretch/>
        </p:blipFill>
        <p:spPr>
          <a:xfrm>
            <a:off x="457200" y="1417638"/>
            <a:ext cx="7620000" cy="3193142"/>
          </a:xfrm>
        </p:spPr>
      </p:pic>
      <p:sp>
        <p:nvSpPr>
          <p:cNvPr id="4" name="TextBox 3"/>
          <p:cNvSpPr txBox="1"/>
          <p:nvPr/>
        </p:nvSpPr>
        <p:spPr>
          <a:xfrm>
            <a:off x="1572380" y="4798572"/>
            <a:ext cx="5332071" cy="646331"/>
          </a:xfrm>
          <a:prstGeom prst="rect">
            <a:avLst/>
          </a:prstGeom>
          <a:noFill/>
        </p:spPr>
        <p:txBody>
          <a:bodyPr wrap="none" rtlCol="0">
            <a:spAutoFit/>
          </a:bodyPr>
          <a:lstStyle/>
          <a:p>
            <a:r>
              <a:rPr lang="en-US" dirty="0" smtClean="0"/>
              <a:t>Let’s break this down into an Object Domain using all 4</a:t>
            </a:r>
          </a:p>
          <a:p>
            <a:r>
              <a:rPr lang="en-US" dirty="0" smtClean="0"/>
              <a:t>principles of object oriented programming…</a:t>
            </a:r>
            <a:endParaRPr lang="en-US" dirty="0"/>
          </a:p>
        </p:txBody>
      </p:sp>
    </p:spTree>
    <p:extLst>
      <p:ext uri="{BB962C8B-B14F-4D97-AF65-F5344CB8AC3E}">
        <p14:creationId xmlns:p14="http://schemas.microsoft.com/office/powerpoint/2010/main" val="139082419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The Soft Drink</a:t>
            </a:r>
          </a:p>
        </p:txBody>
      </p:sp>
      <p:pic>
        <p:nvPicPr>
          <p:cNvPr id="14" name="Content Placeholder 13" descr="generic-can.png"/>
          <p:cNvPicPr>
            <a:picLocks noGrp="1" noChangeAspect="1"/>
          </p:cNvPicPr>
          <p:nvPr>
            <p:ph idx="1"/>
          </p:nvPr>
        </p:nvPicPr>
        <p:blipFill>
          <a:blip r:embed="rId3">
            <a:extLst>
              <a:ext uri="{28A0092B-C50C-407E-A947-70E740481C1C}">
                <a14:useLocalDpi xmlns:a14="http://schemas.microsoft.com/office/drawing/2010/main" val="0"/>
              </a:ext>
            </a:extLst>
          </a:blip>
          <a:srcRect l="-37367" r="-37367"/>
          <a:stretch>
            <a:fillRect/>
          </a:stretch>
        </p:blipFill>
        <p:spPr/>
      </p:pic>
    </p:spTree>
    <p:extLst>
      <p:ext uri="{BB962C8B-B14F-4D97-AF65-F5344CB8AC3E}">
        <p14:creationId xmlns:p14="http://schemas.microsoft.com/office/powerpoint/2010/main" val="24377250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The Soft Drink</a:t>
            </a:r>
            <a:endParaRPr lang="en-US" dirty="0"/>
          </a:p>
        </p:txBody>
      </p:sp>
      <p:sp>
        <p:nvSpPr>
          <p:cNvPr id="3" name="Content Placeholder 2"/>
          <p:cNvSpPr>
            <a:spLocks noGrp="1"/>
          </p:cNvSpPr>
          <p:nvPr>
            <p:ph idx="1"/>
          </p:nvPr>
        </p:nvSpPr>
        <p:spPr/>
        <p:txBody>
          <a:bodyPr>
            <a:normAutofit/>
          </a:bodyPr>
          <a:lstStyle/>
          <a:p>
            <a:pPr marL="114300" indent="0">
              <a:buNone/>
            </a:pPr>
            <a:r>
              <a:rPr lang="en-US" dirty="0" smtClean="0"/>
              <a:t>If many possible objects share the same characteristic or properties, then inheritance will allow you to consolidate all the shared characteristics in a “Super Class”.</a:t>
            </a:r>
          </a:p>
          <a:p>
            <a:pPr marL="114300" indent="0">
              <a:buNone/>
            </a:pPr>
            <a:r>
              <a:rPr lang="en-US" dirty="0" smtClean="0"/>
              <a:t>A generic soft drink has several possible properties:</a:t>
            </a:r>
          </a:p>
          <a:p>
            <a:pPr marL="571500" indent="-457200">
              <a:buFont typeface="+mj-lt"/>
              <a:buAutoNum type="arabicPeriod"/>
            </a:pPr>
            <a:r>
              <a:rPr lang="en-US" dirty="0" smtClean="0"/>
              <a:t>Carbonated Water</a:t>
            </a:r>
          </a:p>
          <a:p>
            <a:pPr marL="571500" indent="-457200">
              <a:buFont typeface="+mj-lt"/>
              <a:buAutoNum type="arabicPeriod"/>
            </a:pPr>
            <a:r>
              <a:rPr lang="en-US" dirty="0" smtClean="0"/>
              <a:t>Syrup</a:t>
            </a:r>
          </a:p>
          <a:p>
            <a:pPr marL="571500" indent="-457200">
              <a:buFont typeface="+mj-lt"/>
              <a:buAutoNum type="arabicPeriod"/>
            </a:pPr>
            <a:r>
              <a:rPr lang="en-US" dirty="0" smtClean="0"/>
              <a:t>Ice</a:t>
            </a:r>
          </a:p>
          <a:p>
            <a:pPr marL="571500" indent="-457200">
              <a:buFont typeface="+mj-lt"/>
              <a:buAutoNum type="arabicPeriod"/>
            </a:pPr>
            <a:r>
              <a:rPr lang="en-US" dirty="0" smtClean="0"/>
              <a:t>Syrup to carbonated water ratio</a:t>
            </a:r>
            <a:endParaRPr lang="en-US" dirty="0"/>
          </a:p>
          <a:p>
            <a:pPr marL="114300" indent="0">
              <a:buNone/>
            </a:pPr>
            <a:endParaRPr lang="en-US" dirty="0" smtClean="0"/>
          </a:p>
          <a:p>
            <a:pPr marL="114300" indent="0">
              <a:buNone/>
            </a:pPr>
            <a:r>
              <a:rPr lang="en-US" dirty="0" smtClean="0"/>
              <a:t>Syrup is what differentiates all soft drinks. </a:t>
            </a:r>
          </a:p>
          <a:p>
            <a:pPr marL="114300" indent="0">
              <a:buNone/>
            </a:pPr>
            <a:endParaRPr lang="en-US" dirty="0" smtClean="0"/>
          </a:p>
        </p:txBody>
      </p:sp>
    </p:spTree>
    <p:extLst>
      <p:ext uri="{BB962C8B-B14F-4D97-AF65-F5344CB8AC3E}">
        <p14:creationId xmlns:p14="http://schemas.microsoft.com/office/powerpoint/2010/main" val="48501591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6284" y="1417638"/>
            <a:ext cx="4543795" cy="4543795"/>
          </a:xfrm>
          <a:prstGeom prst="rect">
            <a:avLst/>
          </a:prstGeom>
        </p:spPr>
      </p:pic>
      <p:sp>
        <p:nvSpPr>
          <p:cNvPr id="2" name="Title 1"/>
          <p:cNvSpPr>
            <a:spLocks noGrp="1"/>
          </p:cNvSpPr>
          <p:nvPr>
            <p:ph type="title"/>
          </p:nvPr>
        </p:nvSpPr>
        <p:spPr/>
        <p:txBody>
          <a:bodyPr/>
          <a:lstStyle/>
          <a:p>
            <a:r>
              <a:rPr lang="en-US" dirty="0" smtClean="0"/>
              <a:t>The Soft Drink: Coke</a:t>
            </a:r>
            <a:endParaRPr lang="en-US" dirty="0"/>
          </a:p>
        </p:txBody>
      </p:sp>
      <p:sp>
        <p:nvSpPr>
          <p:cNvPr id="7" name="Content Placeholder 6"/>
          <p:cNvSpPr>
            <a:spLocks noGrp="1"/>
          </p:cNvSpPr>
          <p:nvPr>
            <p:ph idx="1"/>
          </p:nvPr>
        </p:nvSpPr>
        <p:spPr>
          <a:xfrm>
            <a:off x="3367907" y="3499647"/>
            <a:ext cx="3504146" cy="2885083"/>
          </a:xfrm>
        </p:spPr>
        <p:txBody>
          <a:bodyPr/>
          <a:lstStyle/>
          <a:p>
            <a:pPr marL="114300" indent="0">
              <a:buNone/>
            </a:pPr>
            <a:r>
              <a:rPr lang="en-US" dirty="0" smtClean="0"/>
              <a:t>A Coke inherits from “Soft Drink” and overwrites syrup property with “coke”</a:t>
            </a:r>
            <a:endParaRPr lang="en-US" dirty="0"/>
          </a:p>
        </p:txBody>
      </p:sp>
    </p:spTree>
    <p:extLst>
      <p:ext uri="{BB962C8B-B14F-4D97-AF65-F5344CB8AC3E}">
        <p14:creationId xmlns:p14="http://schemas.microsoft.com/office/powerpoint/2010/main" val="30733110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 little bit about procedural code</a:t>
            </a:r>
            <a:endParaRPr lang="en-US" sz="4000" dirty="0"/>
          </a:p>
        </p:txBody>
      </p:sp>
      <p:sp>
        <p:nvSpPr>
          <p:cNvPr id="3" name="Content Placeholder 2"/>
          <p:cNvSpPr>
            <a:spLocks noGrp="1"/>
          </p:cNvSpPr>
          <p:nvPr>
            <p:ph idx="1"/>
          </p:nvPr>
        </p:nvSpPr>
        <p:spPr/>
        <p:txBody>
          <a:bodyPr>
            <a:normAutofit/>
          </a:bodyPr>
          <a:lstStyle/>
          <a:p>
            <a:r>
              <a:rPr lang="en-US" dirty="0" smtClean="0"/>
              <a:t>Task based</a:t>
            </a:r>
          </a:p>
          <a:p>
            <a:r>
              <a:rPr lang="en-US" dirty="0" smtClean="0"/>
              <a:t>Sequential</a:t>
            </a:r>
          </a:p>
          <a:p>
            <a:r>
              <a:rPr lang="en-US" dirty="0" smtClean="0"/>
              <a:t>Many decision trees </a:t>
            </a:r>
          </a:p>
          <a:p>
            <a:pPr lvl="1"/>
            <a:r>
              <a:rPr lang="en-US" dirty="0" smtClean="0"/>
              <a:t>If/Else statements</a:t>
            </a:r>
          </a:p>
          <a:p>
            <a:r>
              <a:rPr lang="en-US" dirty="0" smtClean="0"/>
              <a:t>Repetitive</a:t>
            </a:r>
          </a:p>
          <a:p>
            <a:r>
              <a:rPr lang="en-US" dirty="0" smtClean="0"/>
              <a:t>In the bigger picture, VERY repetitive.</a:t>
            </a:r>
          </a:p>
          <a:p>
            <a:pPr lvl="1"/>
            <a:r>
              <a:rPr lang="en-US" dirty="0" smtClean="0"/>
              <a:t>Querying the database for the same information in multiple places</a:t>
            </a:r>
          </a:p>
          <a:p>
            <a:pPr lvl="1"/>
            <a:r>
              <a:rPr lang="en-US" dirty="0" smtClean="0"/>
              <a:t>Making the same decisions in multiple places. Like using preferred name instead of first.</a:t>
            </a:r>
          </a:p>
          <a:p>
            <a:r>
              <a:rPr lang="en-US" dirty="0" smtClean="0"/>
              <a:t>Due to the specificity of the tasks being accomplished, the more complex the system becomes, the more difficult to change it.</a:t>
            </a:r>
          </a:p>
        </p:txBody>
      </p:sp>
    </p:spTree>
    <p:extLst>
      <p:ext uri="{BB962C8B-B14F-4D97-AF65-F5344CB8AC3E}">
        <p14:creationId xmlns:p14="http://schemas.microsoft.com/office/powerpoint/2010/main" val="2490699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Soft Drink: Coke</a:t>
            </a:r>
            <a:endParaRPr lang="en-US" dirty="0"/>
          </a:p>
        </p:txBody>
      </p:sp>
      <p:sp>
        <p:nvSpPr>
          <p:cNvPr id="7" name="Content Placeholder 6"/>
          <p:cNvSpPr>
            <a:spLocks noGrp="1"/>
          </p:cNvSpPr>
          <p:nvPr>
            <p:ph idx="1"/>
          </p:nvPr>
        </p:nvSpPr>
        <p:spPr>
          <a:xfrm>
            <a:off x="3421835" y="3515716"/>
            <a:ext cx="3504146" cy="2885083"/>
          </a:xfrm>
        </p:spPr>
        <p:txBody>
          <a:bodyPr/>
          <a:lstStyle/>
          <a:p>
            <a:pPr marL="114300" indent="0">
              <a:buNone/>
            </a:pPr>
            <a:r>
              <a:rPr lang="en-US" dirty="0" smtClean="0"/>
              <a:t>A Dr. Pepper inherits from “Soft Drink” and overwrites syrup property with “dr. pepper”</a:t>
            </a:r>
            <a:endParaRPr lang="en-US" dirty="0"/>
          </a:p>
        </p:txBody>
      </p:sp>
      <p:pic>
        <p:nvPicPr>
          <p:cNvPr id="3" name="Picture 2"/>
          <p:cNvPicPr>
            <a:picLocks noChangeAspect="1"/>
          </p:cNvPicPr>
          <p:nvPr/>
        </p:nvPicPr>
        <p:blipFill>
          <a:blip r:embed="rId3"/>
          <a:stretch>
            <a:fillRect/>
          </a:stretch>
        </p:blipFill>
        <p:spPr>
          <a:xfrm>
            <a:off x="252024" y="1417638"/>
            <a:ext cx="3087499" cy="4631248"/>
          </a:xfrm>
          <a:prstGeom prst="rect">
            <a:avLst/>
          </a:prstGeom>
        </p:spPr>
      </p:pic>
    </p:spTree>
    <p:extLst>
      <p:ext uri="{BB962C8B-B14F-4D97-AF65-F5344CB8AC3E}">
        <p14:creationId xmlns:p14="http://schemas.microsoft.com/office/powerpoint/2010/main" val="238052705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Soft Drink: Coke</a:t>
            </a:r>
            <a:endParaRPr lang="en-US" dirty="0"/>
          </a:p>
        </p:txBody>
      </p:sp>
      <p:sp>
        <p:nvSpPr>
          <p:cNvPr id="7" name="Content Placeholder 6"/>
          <p:cNvSpPr>
            <a:spLocks noGrp="1"/>
          </p:cNvSpPr>
          <p:nvPr>
            <p:ph idx="1"/>
          </p:nvPr>
        </p:nvSpPr>
        <p:spPr>
          <a:xfrm>
            <a:off x="3421835" y="3515716"/>
            <a:ext cx="3504146" cy="2885083"/>
          </a:xfrm>
        </p:spPr>
        <p:txBody>
          <a:bodyPr/>
          <a:lstStyle/>
          <a:p>
            <a:pPr marL="114300" indent="0">
              <a:buNone/>
            </a:pPr>
            <a:r>
              <a:rPr lang="en-US" dirty="0" smtClean="0"/>
              <a:t>A Sprite Zero inherits from “Soft Drink” and overwrites syrup property with “sprite zero”</a:t>
            </a:r>
            <a:endParaRPr lang="en-US" dirty="0"/>
          </a:p>
        </p:txBody>
      </p:sp>
      <p:pic>
        <p:nvPicPr>
          <p:cNvPr id="4" name="Picture 3"/>
          <p:cNvPicPr>
            <a:picLocks noChangeAspect="1"/>
          </p:cNvPicPr>
          <p:nvPr/>
        </p:nvPicPr>
        <p:blipFill>
          <a:blip r:embed="rId3"/>
          <a:stretch>
            <a:fillRect/>
          </a:stretch>
        </p:blipFill>
        <p:spPr>
          <a:xfrm>
            <a:off x="317490" y="1875833"/>
            <a:ext cx="3276600" cy="3822700"/>
          </a:xfrm>
          <a:prstGeom prst="rect">
            <a:avLst/>
          </a:prstGeom>
        </p:spPr>
      </p:pic>
    </p:spTree>
    <p:extLst>
      <p:ext uri="{BB962C8B-B14F-4D97-AF65-F5344CB8AC3E}">
        <p14:creationId xmlns:p14="http://schemas.microsoft.com/office/powerpoint/2010/main" val="32573793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The Soft Drink</a:t>
            </a:r>
            <a:endParaRPr lang="en-US" dirty="0"/>
          </a:p>
        </p:txBody>
      </p:sp>
      <p:pic>
        <p:nvPicPr>
          <p:cNvPr id="4" name="Picture 3"/>
          <p:cNvPicPr>
            <a:picLocks noChangeAspect="1"/>
          </p:cNvPicPr>
          <p:nvPr/>
        </p:nvPicPr>
        <p:blipFill>
          <a:blip r:embed="rId3"/>
          <a:stretch>
            <a:fillRect/>
          </a:stretch>
        </p:blipFill>
        <p:spPr>
          <a:xfrm>
            <a:off x="445441" y="1668722"/>
            <a:ext cx="2614765" cy="3050559"/>
          </a:xfrm>
          <a:prstGeom prst="rect">
            <a:avLst/>
          </a:prstGeom>
        </p:spPr>
      </p:pic>
      <p:pic>
        <p:nvPicPr>
          <p:cNvPr id="8" name="Picture 7"/>
          <p:cNvPicPr>
            <a:picLocks noChangeAspect="1"/>
          </p:cNvPicPr>
          <p:nvPr/>
        </p:nvPicPr>
        <p:blipFill>
          <a:blip r:embed="rId4"/>
          <a:stretch>
            <a:fillRect/>
          </a:stretch>
        </p:blipFill>
        <p:spPr>
          <a:xfrm>
            <a:off x="4469846" y="1276539"/>
            <a:ext cx="3607354" cy="3607354"/>
          </a:xfrm>
          <a:prstGeom prst="rect">
            <a:avLst/>
          </a:prstGeom>
        </p:spPr>
      </p:pic>
      <p:pic>
        <p:nvPicPr>
          <p:cNvPr id="6" name="Picture 5"/>
          <p:cNvPicPr>
            <a:picLocks noChangeAspect="1"/>
          </p:cNvPicPr>
          <p:nvPr/>
        </p:nvPicPr>
        <p:blipFill>
          <a:blip r:embed="rId5"/>
          <a:stretch>
            <a:fillRect/>
          </a:stretch>
        </p:blipFill>
        <p:spPr>
          <a:xfrm>
            <a:off x="2791149" y="1276539"/>
            <a:ext cx="2404903" cy="3607354"/>
          </a:xfrm>
          <a:prstGeom prst="rect">
            <a:avLst/>
          </a:prstGeom>
        </p:spPr>
      </p:pic>
      <p:sp>
        <p:nvSpPr>
          <p:cNvPr id="5" name="TextBox 4"/>
          <p:cNvSpPr txBox="1"/>
          <p:nvPr/>
        </p:nvSpPr>
        <p:spPr>
          <a:xfrm>
            <a:off x="999505" y="5062113"/>
            <a:ext cx="6408590" cy="646331"/>
          </a:xfrm>
          <a:prstGeom prst="rect">
            <a:avLst/>
          </a:prstGeom>
          <a:noFill/>
        </p:spPr>
        <p:txBody>
          <a:bodyPr wrap="square" rtlCol="0">
            <a:spAutoFit/>
          </a:bodyPr>
          <a:lstStyle/>
          <a:p>
            <a:r>
              <a:rPr lang="en-US" dirty="0" smtClean="0"/>
              <a:t>With all three of these soft drinks. The only difference is the syrup used.</a:t>
            </a:r>
            <a:endParaRPr lang="en-US" dirty="0"/>
          </a:p>
        </p:txBody>
      </p:sp>
    </p:spTree>
    <p:extLst>
      <p:ext uri="{BB962C8B-B14F-4D97-AF65-F5344CB8AC3E}">
        <p14:creationId xmlns:p14="http://schemas.microsoft.com/office/powerpoint/2010/main" val="103203112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Profit</a:t>
            </a:r>
            <a:endParaRPr lang="en-US" dirty="0"/>
          </a:p>
        </p:txBody>
      </p:sp>
      <p:pic>
        <p:nvPicPr>
          <p:cNvPr id="4" name="Picture 3"/>
          <p:cNvPicPr>
            <a:picLocks noChangeAspect="1"/>
          </p:cNvPicPr>
          <p:nvPr/>
        </p:nvPicPr>
        <p:blipFill>
          <a:blip r:embed="rId3"/>
          <a:stretch>
            <a:fillRect/>
          </a:stretch>
        </p:blipFill>
        <p:spPr>
          <a:xfrm>
            <a:off x="445441" y="1668722"/>
            <a:ext cx="2614765" cy="3050559"/>
          </a:xfrm>
          <a:prstGeom prst="rect">
            <a:avLst/>
          </a:prstGeom>
        </p:spPr>
      </p:pic>
      <p:pic>
        <p:nvPicPr>
          <p:cNvPr id="8" name="Picture 7"/>
          <p:cNvPicPr>
            <a:picLocks noChangeAspect="1"/>
          </p:cNvPicPr>
          <p:nvPr/>
        </p:nvPicPr>
        <p:blipFill>
          <a:blip r:embed="rId4"/>
          <a:stretch>
            <a:fillRect/>
          </a:stretch>
        </p:blipFill>
        <p:spPr>
          <a:xfrm>
            <a:off x="4469846" y="1276539"/>
            <a:ext cx="3607354" cy="3607354"/>
          </a:xfrm>
          <a:prstGeom prst="rect">
            <a:avLst/>
          </a:prstGeom>
        </p:spPr>
      </p:pic>
      <p:pic>
        <p:nvPicPr>
          <p:cNvPr id="6" name="Picture 5"/>
          <p:cNvPicPr>
            <a:picLocks noChangeAspect="1"/>
          </p:cNvPicPr>
          <p:nvPr/>
        </p:nvPicPr>
        <p:blipFill>
          <a:blip r:embed="rId5"/>
          <a:stretch>
            <a:fillRect/>
          </a:stretch>
        </p:blipFill>
        <p:spPr>
          <a:xfrm>
            <a:off x="2791149" y="1276539"/>
            <a:ext cx="2404903" cy="3607354"/>
          </a:xfrm>
          <a:prstGeom prst="rect">
            <a:avLst/>
          </a:prstGeom>
        </p:spPr>
      </p:pic>
      <p:sp>
        <p:nvSpPr>
          <p:cNvPr id="5" name="TextBox 4"/>
          <p:cNvSpPr txBox="1"/>
          <p:nvPr/>
        </p:nvSpPr>
        <p:spPr>
          <a:xfrm>
            <a:off x="999505" y="5062113"/>
            <a:ext cx="6408590" cy="923330"/>
          </a:xfrm>
          <a:prstGeom prst="rect">
            <a:avLst/>
          </a:prstGeom>
          <a:noFill/>
        </p:spPr>
        <p:txBody>
          <a:bodyPr wrap="square" rtlCol="0">
            <a:spAutoFit/>
          </a:bodyPr>
          <a:lstStyle/>
          <a:p>
            <a:r>
              <a:rPr lang="en-US" dirty="0" smtClean="0"/>
              <a:t>McDonald’s want to maximize profits by saving on syrup used in their soda fountains. It would be pretty tedious to go and alter every single different type of soda…</a:t>
            </a:r>
            <a:endParaRPr lang="en-US" dirty="0"/>
          </a:p>
        </p:txBody>
      </p:sp>
    </p:spTree>
    <p:extLst>
      <p:ext uri="{BB962C8B-B14F-4D97-AF65-F5344CB8AC3E}">
        <p14:creationId xmlns:p14="http://schemas.microsoft.com/office/powerpoint/2010/main" val="39684439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Profit</a:t>
            </a:r>
          </a:p>
        </p:txBody>
      </p:sp>
      <p:pic>
        <p:nvPicPr>
          <p:cNvPr id="14" name="Content Placeholder 13" descr="generic-can.png"/>
          <p:cNvPicPr>
            <a:picLocks noGrp="1" noChangeAspect="1"/>
          </p:cNvPicPr>
          <p:nvPr>
            <p:ph idx="1"/>
          </p:nvPr>
        </p:nvPicPr>
        <p:blipFill>
          <a:blip r:embed="rId3">
            <a:extLst>
              <a:ext uri="{28A0092B-C50C-407E-A947-70E740481C1C}">
                <a14:useLocalDpi xmlns:a14="http://schemas.microsoft.com/office/drawing/2010/main" val="0"/>
              </a:ext>
            </a:extLst>
          </a:blip>
          <a:srcRect l="-32179" r="-32179"/>
          <a:stretch>
            <a:fillRect/>
          </a:stretch>
        </p:blipFill>
        <p:spPr>
          <a:xfrm>
            <a:off x="-1410434" y="2269668"/>
            <a:ext cx="5595386" cy="3525093"/>
          </a:xfrm>
        </p:spPr>
      </p:pic>
      <p:sp>
        <p:nvSpPr>
          <p:cNvPr id="3" name="Rectangle 2"/>
          <p:cNvSpPr/>
          <p:nvPr/>
        </p:nvSpPr>
        <p:spPr>
          <a:xfrm>
            <a:off x="3374572" y="3143315"/>
            <a:ext cx="4572000" cy="1754327"/>
          </a:xfrm>
          <a:prstGeom prst="rect">
            <a:avLst/>
          </a:prstGeom>
        </p:spPr>
        <p:txBody>
          <a:bodyPr>
            <a:spAutoFit/>
          </a:bodyPr>
          <a:lstStyle/>
          <a:p>
            <a:pPr marL="114300"/>
            <a:r>
              <a:rPr lang="en-US" dirty="0" smtClean="0"/>
              <a:t>Remember these 4 properties?</a:t>
            </a:r>
          </a:p>
          <a:p>
            <a:pPr marL="114300"/>
            <a:endParaRPr lang="en-US" dirty="0" smtClean="0"/>
          </a:p>
          <a:p>
            <a:pPr marL="571500" indent="-457200">
              <a:buFont typeface="+mj-lt"/>
              <a:buAutoNum type="arabicPeriod"/>
            </a:pPr>
            <a:r>
              <a:rPr lang="en-US" dirty="0" smtClean="0"/>
              <a:t>Carbonated </a:t>
            </a:r>
            <a:r>
              <a:rPr lang="en-US" dirty="0"/>
              <a:t>Water</a:t>
            </a:r>
          </a:p>
          <a:p>
            <a:pPr marL="571500" indent="-457200">
              <a:buFont typeface="+mj-lt"/>
              <a:buAutoNum type="arabicPeriod"/>
            </a:pPr>
            <a:r>
              <a:rPr lang="en-US" dirty="0"/>
              <a:t>Syrup</a:t>
            </a:r>
          </a:p>
          <a:p>
            <a:pPr marL="571500" indent="-457200">
              <a:buFont typeface="+mj-lt"/>
              <a:buAutoNum type="arabicPeriod"/>
            </a:pPr>
            <a:r>
              <a:rPr lang="en-US" dirty="0"/>
              <a:t>Ice</a:t>
            </a:r>
          </a:p>
          <a:p>
            <a:pPr marL="571500" indent="-457200">
              <a:buFont typeface="+mj-lt"/>
              <a:buAutoNum type="arabicPeriod"/>
            </a:pPr>
            <a:r>
              <a:rPr lang="en-US" dirty="0"/>
              <a:t>Syrup to carbonated water ratio</a:t>
            </a:r>
          </a:p>
        </p:txBody>
      </p:sp>
    </p:spTree>
    <p:extLst>
      <p:ext uri="{BB962C8B-B14F-4D97-AF65-F5344CB8AC3E}">
        <p14:creationId xmlns:p14="http://schemas.microsoft.com/office/powerpoint/2010/main" val="358595371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Profit</a:t>
            </a:r>
          </a:p>
        </p:txBody>
      </p:sp>
      <p:pic>
        <p:nvPicPr>
          <p:cNvPr id="14" name="Content Placeholder 13" descr="generic-can.png"/>
          <p:cNvPicPr>
            <a:picLocks noGrp="1" noChangeAspect="1"/>
          </p:cNvPicPr>
          <p:nvPr>
            <p:ph idx="1"/>
          </p:nvPr>
        </p:nvPicPr>
        <p:blipFill>
          <a:blip r:embed="rId3">
            <a:extLst>
              <a:ext uri="{28A0092B-C50C-407E-A947-70E740481C1C}">
                <a14:useLocalDpi xmlns:a14="http://schemas.microsoft.com/office/drawing/2010/main" val="0"/>
              </a:ext>
            </a:extLst>
          </a:blip>
          <a:srcRect l="-32179" r="-32179"/>
          <a:stretch>
            <a:fillRect/>
          </a:stretch>
        </p:blipFill>
        <p:spPr>
          <a:xfrm>
            <a:off x="-1410434" y="2269668"/>
            <a:ext cx="5595386" cy="3525093"/>
          </a:xfrm>
        </p:spPr>
      </p:pic>
      <p:sp>
        <p:nvSpPr>
          <p:cNvPr id="3" name="Rectangle 2"/>
          <p:cNvSpPr/>
          <p:nvPr/>
        </p:nvSpPr>
        <p:spPr>
          <a:xfrm>
            <a:off x="3374572" y="3143315"/>
            <a:ext cx="4572000" cy="1754327"/>
          </a:xfrm>
          <a:prstGeom prst="rect">
            <a:avLst/>
          </a:prstGeom>
        </p:spPr>
        <p:txBody>
          <a:bodyPr>
            <a:spAutoFit/>
          </a:bodyPr>
          <a:lstStyle/>
          <a:p>
            <a:pPr marL="114300"/>
            <a:r>
              <a:rPr lang="en-US" dirty="0" smtClean="0"/>
              <a:t>Remember these 4 properties?</a:t>
            </a:r>
          </a:p>
          <a:p>
            <a:pPr marL="114300"/>
            <a:endParaRPr lang="en-US" dirty="0" smtClean="0"/>
          </a:p>
          <a:p>
            <a:pPr marL="571500" indent="-457200">
              <a:buFont typeface="+mj-lt"/>
              <a:buAutoNum type="arabicPeriod"/>
            </a:pPr>
            <a:r>
              <a:rPr lang="en-US" dirty="0" smtClean="0">
                <a:solidFill>
                  <a:schemeClr val="bg1">
                    <a:lumMod val="65000"/>
                  </a:schemeClr>
                </a:solidFill>
              </a:rPr>
              <a:t>Carbonated </a:t>
            </a:r>
            <a:r>
              <a:rPr lang="en-US" dirty="0">
                <a:solidFill>
                  <a:schemeClr val="bg1">
                    <a:lumMod val="65000"/>
                  </a:schemeClr>
                </a:solidFill>
              </a:rPr>
              <a:t>Water</a:t>
            </a:r>
          </a:p>
          <a:p>
            <a:pPr marL="571500" indent="-457200">
              <a:buFont typeface="+mj-lt"/>
              <a:buAutoNum type="arabicPeriod"/>
            </a:pPr>
            <a:r>
              <a:rPr lang="en-US" dirty="0">
                <a:solidFill>
                  <a:schemeClr val="bg1">
                    <a:lumMod val="65000"/>
                  </a:schemeClr>
                </a:solidFill>
              </a:rPr>
              <a:t>Syrup</a:t>
            </a:r>
          </a:p>
          <a:p>
            <a:pPr marL="571500" indent="-457200">
              <a:buFont typeface="+mj-lt"/>
              <a:buAutoNum type="arabicPeriod"/>
            </a:pPr>
            <a:r>
              <a:rPr lang="en-US" dirty="0">
                <a:solidFill>
                  <a:schemeClr val="bg1">
                    <a:lumMod val="65000"/>
                  </a:schemeClr>
                </a:solidFill>
              </a:rPr>
              <a:t>Ice</a:t>
            </a:r>
          </a:p>
          <a:p>
            <a:pPr marL="571500" indent="-457200">
              <a:buFont typeface="+mj-lt"/>
              <a:buAutoNum type="arabicPeriod"/>
            </a:pPr>
            <a:r>
              <a:rPr lang="en-US" b="1" dirty="0"/>
              <a:t>Syrup to carbonated water ratio</a:t>
            </a:r>
          </a:p>
        </p:txBody>
      </p:sp>
    </p:spTree>
    <p:extLst>
      <p:ext uri="{BB962C8B-B14F-4D97-AF65-F5344CB8AC3E}">
        <p14:creationId xmlns:p14="http://schemas.microsoft.com/office/powerpoint/2010/main" val="219083202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Profit</a:t>
            </a:r>
          </a:p>
        </p:txBody>
      </p:sp>
      <p:pic>
        <p:nvPicPr>
          <p:cNvPr id="14" name="Content Placeholder 13" descr="generic-can.png"/>
          <p:cNvPicPr>
            <a:picLocks noGrp="1" noChangeAspect="1"/>
          </p:cNvPicPr>
          <p:nvPr>
            <p:ph idx="1"/>
          </p:nvPr>
        </p:nvPicPr>
        <p:blipFill>
          <a:blip r:embed="rId3">
            <a:extLst>
              <a:ext uri="{28A0092B-C50C-407E-A947-70E740481C1C}">
                <a14:useLocalDpi xmlns:a14="http://schemas.microsoft.com/office/drawing/2010/main" val="0"/>
              </a:ext>
            </a:extLst>
          </a:blip>
          <a:srcRect l="-32179" r="-32179"/>
          <a:stretch>
            <a:fillRect/>
          </a:stretch>
        </p:blipFill>
        <p:spPr>
          <a:xfrm>
            <a:off x="-1410434" y="2269668"/>
            <a:ext cx="5595386" cy="3525093"/>
          </a:xfrm>
        </p:spPr>
      </p:pic>
      <p:sp>
        <p:nvSpPr>
          <p:cNvPr id="3" name="Rectangle 2"/>
          <p:cNvSpPr/>
          <p:nvPr/>
        </p:nvSpPr>
        <p:spPr>
          <a:xfrm>
            <a:off x="3374572" y="3143315"/>
            <a:ext cx="4572000" cy="2585323"/>
          </a:xfrm>
          <a:prstGeom prst="rect">
            <a:avLst/>
          </a:prstGeom>
        </p:spPr>
        <p:txBody>
          <a:bodyPr>
            <a:spAutoFit/>
          </a:bodyPr>
          <a:lstStyle/>
          <a:p>
            <a:pPr marL="114300"/>
            <a:r>
              <a:rPr lang="en-US" dirty="0" smtClean="0"/>
              <a:t>Remember these 4 properties?</a:t>
            </a:r>
          </a:p>
          <a:p>
            <a:pPr marL="114300"/>
            <a:endParaRPr lang="en-US" dirty="0" smtClean="0"/>
          </a:p>
          <a:p>
            <a:pPr marL="571500" indent="-457200">
              <a:buFont typeface="+mj-lt"/>
              <a:buAutoNum type="arabicPeriod"/>
            </a:pPr>
            <a:r>
              <a:rPr lang="en-US" dirty="0" smtClean="0">
                <a:solidFill>
                  <a:schemeClr val="bg1">
                    <a:lumMod val="65000"/>
                  </a:schemeClr>
                </a:solidFill>
              </a:rPr>
              <a:t>Carbonated </a:t>
            </a:r>
            <a:r>
              <a:rPr lang="en-US" dirty="0">
                <a:solidFill>
                  <a:schemeClr val="bg1">
                    <a:lumMod val="65000"/>
                  </a:schemeClr>
                </a:solidFill>
              </a:rPr>
              <a:t>Water</a:t>
            </a:r>
          </a:p>
          <a:p>
            <a:pPr marL="571500" indent="-457200">
              <a:buFont typeface="+mj-lt"/>
              <a:buAutoNum type="arabicPeriod"/>
            </a:pPr>
            <a:r>
              <a:rPr lang="en-US" dirty="0">
                <a:solidFill>
                  <a:schemeClr val="bg1">
                    <a:lumMod val="65000"/>
                  </a:schemeClr>
                </a:solidFill>
              </a:rPr>
              <a:t>Syrup</a:t>
            </a:r>
          </a:p>
          <a:p>
            <a:pPr marL="571500" indent="-457200">
              <a:buFont typeface="+mj-lt"/>
              <a:buAutoNum type="arabicPeriod"/>
            </a:pPr>
            <a:r>
              <a:rPr lang="en-US" dirty="0">
                <a:solidFill>
                  <a:schemeClr val="bg1">
                    <a:lumMod val="65000"/>
                  </a:schemeClr>
                </a:solidFill>
              </a:rPr>
              <a:t>Ice</a:t>
            </a:r>
          </a:p>
          <a:p>
            <a:pPr marL="571500" indent="-457200">
              <a:buFont typeface="+mj-lt"/>
              <a:buAutoNum type="arabicPeriod"/>
            </a:pPr>
            <a:r>
              <a:rPr lang="en-US" b="1" dirty="0"/>
              <a:t>Syrup to carbonated water </a:t>
            </a:r>
            <a:r>
              <a:rPr lang="en-US" b="1" dirty="0" smtClean="0"/>
              <a:t>ratio</a:t>
            </a:r>
          </a:p>
          <a:p>
            <a:pPr marL="571500" indent="-457200">
              <a:buFont typeface="+mj-lt"/>
              <a:buAutoNum type="arabicPeriod"/>
            </a:pPr>
            <a:endParaRPr lang="en-US" b="1" dirty="0"/>
          </a:p>
          <a:p>
            <a:pPr marL="114300"/>
            <a:r>
              <a:rPr lang="en-US" dirty="0" smtClean="0"/>
              <a:t>Update all syrup to water ratios for ALL soft drinks by updating the super class!</a:t>
            </a:r>
            <a:endParaRPr lang="en-US" dirty="0"/>
          </a:p>
        </p:txBody>
      </p:sp>
    </p:spTree>
    <p:extLst>
      <p:ext uri="{BB962C8B-B14F-4D97-AF65-F5344CB8AC3E}">
        <p14:creationId xmlns:p14="http://schemas.microsoft.com/office/powerpoint/2010/main" val="12821651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Hamburger</a:t>
            </a:r>
            <a:endParaRPr lang="en-US" dirty="0"/>
          </a:p>
        </p:txBody>
      </p:sp>
      <p:pic>
        <p:nvPicPr>
          <p:cNvPr id="4" name="Content Placeholder 3" descr="hamburger.jpg"/>
          <p:cNvPicPr>
            <a:picLocks noGrp="1" noChangeAspect="1"/>
          </p:cNvPicPr>
          <p:nvPr>
            <p:ph idx="1"/>
          </p:nvPr>
        </p:nvPicPr>
        <p:blipFill>
          <a:blip r:embed="rId2">
            <a:extLst>
              <a:ext uri="{28A0092B-C50C-407E-A947-70E740481C1C}">
                <a14:useLocalDpi xmlns:a14="http://schemas.microsoft.com/office/drawing/2010/main" val="0"/>
              </a:ext>
            </a:extLst>
          </a:blip>
          <a:srcRect t="6567" b="6567"/>
          <a:stretch>
            <a:fillRect/>
          </a:stretch>
        </p:blipFill>
        <p:spPr/>
      </p:pic>
    </p:spTree>
    <p:extLst>
      <p:ext uri="{BB962C8B-B14F-4D97-AF65-F5344CB8AC3E}">
        <p14:creationId xmlns:p14="http://schemas.microsoft.com/office/powerpoint/2010/main" val="123459668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Hamburger</a:t>
            </a:r>
            <a:endParaRPr lang="en-US" dirty="0"/>
          </a:p>
        </p:txBody>
      </p:sp>
      <p:pic>
        <p:nvPicPr>
          <p:cNvPr id="7" name="Content Placeholder 6" descr="composed-burger.png"/>
          <p:cNvPicPr>
            <a:picLocks noGrp="1" noChangeAspect="1"/>
          </p:cNvPicPr>
          <p:nvPr>
            <p:ph idx="1"/>
          </p:nvPr>
        </p:nvPicPr>
        <p:blipFill>
          <a:blip r:embed="rId2">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35426513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888" y="274638"/>
            <a:ext cx="7620000" cy="1143000"/>
          </a:xfrm>
        </p:spPr>
        <p:txBody>
          <a:bodyPr/>
          <a:lstStyle/>
          <a:p>
            <a:r>
              <a:rPr lang="en-US" dirty="0" smtClean="0"/>
              <a:t>The Hamburger</a:t>
            </a:r>
            <a:endParaRPr lang="en-US" dirty="0"/>
          </a:p>
        </p:txBody>
      </p:sp>
      <p:pic>
        <p:nvPicPr>
          <p:cNvPr id="7" name="Content Placeholder 6" descr="composed-burger.png"/>
          <p:cNvPicPr>
            <a:picLocks noGrp="1" noChangeAspect="1"/>
          </p:cNvPicPr>
          <p:nvPr>
            <p:ph idx="1"/>
          </p:nvPr>
        </p:nvPicPr>
        <p:blipFill>
          <a:blip r:embed="rId2">
            <a:extLst>
              <a:ext uri="{28A0092B-C50C-407E-A947-70E740481C1C}">
                <a14:useLocalDpi xmlns:a14="http://schemas.microsoft.com/office/drawing/2010/main" val="0"/>
              </a:ext>
            </a:extLst>
          </a:blip>
          <a:srcRect t="13108" b="13108"/>
          <a:stretch>
            <a:fillRect/>
          </a:stretch>
        </p:blipFill>
        <p:spPr>
          <a:xfrm>
            <a:off x="3475461" y="1417638"/>
            <a:ext cx="4795737" cy="3021314"/>
          </a:xfrm>
        </p:spPr>
      </p:pic>
      <p:sp>
        <p:nvSpPr>
          <p:cNvPr id="3" name="TextBox 2"/>
          <p:cNvSpPr txBox="1"/>
          <p:nvPr/>
        </p:nvSpPr>
        <p:spPr>
          <a:xfrm>
            <a:off x="566057" y="2407627"/>
            <a:ext cx="3916457" cy="2031325"/>
          </a:xfrm>
          <a:prstGeom prst="rect">
            <a:avLst/>
          </a:prstGeom>
          <a:noFill/>
        </p:spPr>
        <p:txBody>
          <a:bodyPr wrap="none" rtlCol="0">
            <a:spAutoFit/>
          </a:bodyPr>
          <a:lstStyle/>
          <a:p>
            <a:r>
              <a:rPr lang="en-US" dirty="0" smtClean="0"/>
              <a:t>A hamburger is composed of:</a:t>
            </a:r>
          </a:p>
          <a:p>
            <a:endParaRPr lang="en-US" dirty="0"/>
          </a:p>
          <a:p>
            <a:pPr marL="285750" indent="-285750">
              <a:buFont typeface="Arial"/>
              <a:buChar char="•"/>
            </a:pPr>
            <a:r>
              <a:rPr lang="en-US" dirty="0" smtClean="0"/>
              <a:t>Meat</a:t>
            </a:r>
          </a:p>
          <a:p>
            <a:pPr marL="285750" indent="-285750">
              <a:buFont typeface="Arial"/>
              <a:buChar char="•"/>
            </a:pPr>
            <a:r>
              <a:rPr lang="en-US" dirty="0" smtClean="0"/>
              <a:t>Bun / Bread</a:t>
            </a:r>
          </a:p>
          <a:p>
            <a:pPr marL="285750" indent="-285750">
              <a:buFont typeface="Arial"/>
              <a:buChar char="•"/>
            </a:pPr>
            <a:r>
              <a:rPr lang="en-US" dirty="0" smtClean="0"/>
              <a:t>A variety of condiments</a:t>
            </a:r>
          </a:p>
          <a:p>
            <a:pPr marL="742950" lvl="1" indent="-285750">
              <a:buFont typeface="Arial"/>
              <a:buChar char="•"/>
            </a:pPr>
            <a:r>
              <a:rPr lang="en-US" dirty="0" smtClean="0"/>
              <a:t>Could have no condiments</a:t>
            </a:r>
          </a:p>
          <a:p>
            <a:pPr marL="742950" lvl="1" indent="-285750">
              <a:buFont typeface="Arial"/>
              <a:buChar char="•"/>
            </a:pPr>
            <a:r>
              <a:rPr lang="en-US" dirty="0" smtClean="0"/>
              <a:t>Could have a ton of condiments</a:t>
            </a:r>
            <a:endParaRPr lang="en-US" dirty="0"/>
          </a:p>
        </p:txBody>
      </p:sp>
    </p:spTree>
    <p:extLst>
      <p:ext uri="{BB962C8B-B14F-4D97-AF65-F5344CB8AC3E}">
        <p14:creationId xmlns:p14="http://schemas.microsoft.com/office/powerpoint/2010/main" val="4566640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OOP different?</a:t>
            </a:r>
            <a:endParaRPr lang="en-US" dirty="0"/>
          </a:p>
        </p:txBody>
      </p:sp>
      <p:sp>
        <p:nvSpPr>
          <p:cNvPr id="3" name="Content Placeholder 2"/>
          <p:cNvSpPr>
            <a:spLocks noGrp="1"/>
          </p:cNvSpPr>
          <p:nvPr>
            <p:ph idx="1"/>
          </p:nvPr>
        </p:nvSpPr>
        <p:spPr/>
        <p:txBody>
          <a:bodyPr/>
          <a:lstStyle/>
          <a:p>
            <a:r>
              <a:rPr lang="en-US" dirty="0" smtClean="0"/>
              <a:t>Model the world you are interacting with </a:t>
            </a:r>
          </a:p>
          <a:p>
            <a:pPr lvl="1"/>
            <a:r>
              <a:rPr lang="en-US" dirty="0" smtClean="0"/>
              <a:t>Member</a:t>
            </a:r>
          </a:p>
          <a:p>
            <a:pPr lvl="1"/>
            <a:r>
              <a:rPr lang="en-US" dirty="0" smtClean="0"/>
              <a:t>Manager</a:t>
            </a:r>
          </a:p>
          <a:p>
            <a:pPr lvl="1"/>
            <a:r>
              <a:rPr lang="en-US" dirty="0" smtClean="0"/>
              <a:t>Email</a:t>
            </a:r>
          </a:p>
          <a:p>
            <a:pPr lvl="1"/>
            <a:r>
              <a:rPr lang="en-US" dirty="0" smtClean="0"/>
              <a:t>Settings</a:t>
            </a:r>
          </a:p>
          <a:p>
            <a:pPr lvl="1"/>
            <a:r>
              <a:rPr lang="en-US" dirty="0" smtClean="0"/>
              <a:t>Email Service</a:t>
            </a:r>
          </a:p>
          <a:p>
            <a:r>
              <a:rPr lang="en-US" dirty="0" smtClean="0"/>
              <a:t>Build behavior into your objects outside of a specific set of tasks:</a:t>
            </a:r>
          </a:p>
          <a:p>
            <a:pPr marL="411480" lvl="1" indent="0">
              <a:buNone/>
            </a:pPr>
            <a:r>
              <a:rPr lang="en-US" sz="1600" dirty="0" err="1" smtClean="0">
                <a:latin typeface="Consolas"/>
                <a:cs typeface="Consolas"/>
              </a:rPr>
              <a:t>member.preferred_name</a:t>
            </a:r>
            <a:r>
              <a:rPr lang="en-US" sz="1600" dirty="0" smtClean="0">
                <a:latin typeface="Consolas"/>
                <a:cs typeface="Consolas"/>
              </a:rPr>
              <a:t> #return </a:t>
            </a:r>
            <a:r>
              <a:rPr lang="en-US" sz="1600" dirty="0" err="1" smtClean="0">
                <a:latin typeface="Consolas"/>
                <a:cs typeface="Consolas"/>
              </a:rPr>
              <a:t>preferred,first</a:t>
            </a:r>
            <a:r>
              <a:rPr lang="en-US" sz="1600" dirty="0" smtClean="0">
                <a:latin typeface="Consolas"/>
                <a:cs typeface="Consolas"/>
              </a:rPr>
              <a:t> if not available</a:t>
            </a:r>
          </a:p>
          <a:p>
            <a:pPr marL="411480" lvl="1" indent="0">
              <a:buNone/>
            </a:pPr>
            <a:r>
              <a:rPr lang="en-US" sz="1600" dirty="0" err="1" smtClean="0">
                <a:latin typeface="Consolas"/>
                <a:cs typeface="Consolas"/>
              </a:rPr>
              <a:t>member.get_message</a:t>
            </a:r>
            <a:r>
              <a:rPr lang="en-US" sz="1600" dirty="0" smtClean="0">
                <a:latin typeface="Consolas"/>
                <a:cs typeface="Consolas"/>
              </a:rPr>
              <a:t> #</a:t>
            </a:r>
            <a:r>
              <a:rPr lang="en-US" sz="1600" dirty="0">
                <a:latin typeface="Consolas"/>
                <a:cs typeface="Consolas"/>
              </a:rPr>
              <a:t>return </a:t>
            </a:r>
            <a:r>
              <a:rPr lang="en-US" sz="1600" dirty="0" smtClean="0">
                <a:latin typeface="Consolas"/>
                <a:cs typeface="Consolas"/>
              </a:rPr>
              <a:t>gender specific message</a:t>
            </a:r>
            <a:br>
              <a:rPr lang="en-US" sz="1600" dirty="0" smtClean="0">
                <a:latin typeface="Consolas"/>
                <a:cs typeface="Consolas"/>
              </a:rPr>
            </a:br>
            <a:r>
              <a:rPr lang="en-US" sz="1600" dirty="0" err="1" smtClean="0">
                <a:latin typeface="Consolas"/>
                <a:cs typeface="Consolas"/>
              </a:rPr>
              <a:t>email.send</a:t>
            </a:r>
            <a:r>
              <a:rPr lang="en-US" sz="1600" dirty="0" smtClean="0">
                <a:latin typeface="Consolas"/>
                <a:cs typeface="Consolas"/>
              </a:rPr>
              <a:t>(message) #sends email via SMTP server</a:t>
            </a:r>
            <a:endParaRPr lang="en-US" sz="1600" dirty="0">
              <a:latin typeface="Consolas"/>
              <a:cs typeface="Consolas"/>
            </a:endParaRPr>
          </a:p>
          <a:p>
            <a:pPr marL="411480" lvl="1" indent="0">
              <a:buNone/>
            </a:pPr>
            <a:endParaRPr lang="en-US" sz="1600" dirty="0" smtClean="0">
              <a:latin typeface="Consolas"/>
              <a:cs typeface="Consolas"/>
            </a:endParaRPr>
          </a:p>
        </p:txBody>
      </p:sp>
    </p:spTree>
    <p:extLst>
      <p:ext uri="{BB962C8B-B14F-4D97-AF65-F5344CB8AC3E}">
        <p14:creationId xmlns:p14="http://schemas.microsoft.com/office/powerpoint/2010/main" val="35105197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 Dishes?</a:t>
            </a:r>
            <a:endParaRPr lang="en-US" dirty="0"/>
          </a:p>
        </p:txBody>
      </p:sp>
      <p:pic>
        <p:nvPicPr>
          <p:cNvPr id="5" name="Content Placeholder 4"/>
          <p:cNvPicPr>
            <a:picLocks noGrp="1" noChangeAspect="1"/>
          </p:cNvPicPr>
          <p:nvPr>
            <p:ph idx="1"/>
          </p:nvPr>
        </p:nvPicPr>
        <p:blipFill>
          <a:blip r:embed="rId2"/>
          <a:srcRect l="-28762" r="-28762"/>
          <a:stretch>
            <a:fillRect/>
          </a:stretch>
        </p:blipFill>
        <p:spPr>
          <a:xfrm>
            <a:off x="4164201" y="1417638"/>
            <a:ext cx="4112900" cy="2591127"/>
          </a:xfrm>
        </p:spPr>
      </p:pic>
      <p:pic>
        <p:nvPicPr>
          <p:cNvPr id="6" name="Picture 5"/>
          <p:cNvPicPr>
            <a:picLocks noChangeAspect="1"/>
          </p:cNvPicPr>
          <p:nvPr/>
        </p:nvPicPr>
        <p:blipFill>
          <a:blip r:embed="rId3"/>
          <a:stretch>
            <a:fillRect/>
          </a:stretch>
        </p:blipFill>
        <p:spPr>
          <a:xfrm>
            <a:off x="5364044" y="4285387"/>
            <a:ext cx="2108200" cy="1955800"/>
          </a:xfrm>
          <a:prstGeom prst="rect">
            <a:avLst/>
          </a:prstGeom>
        </p:spPr>
      </p:pic>
      <p:sp>
        <p:nvSpPr>
          <p:cNvPr id="7" name="TextBox 6"/>
          <p:cNvSpPr txBox="1"/>
          <p:nvPr/>
        </p:nvSpPr>
        <p:spPr>
          <a:xfrm>
            <a:off x="457200" y="2433957"/>
            <a:ext cx="4187558" cy="1477328"/>
          </a:xfrm>
          <a:prstGeom prst="rect">
            <a:avLst/>
          </a:prstGeom>
          <a:noFill/>
        </p:spPr>
        <p:txBody>
          <a:bodyPr wrap="square" rtlCol="0">
            <a:spAutoFit/>
          </a:bodyPr>
          <a:lstStyle/>
          <a:p>
            <a:r>
              <a:rPr lang="en-US" dirty="0" smtClean="0"/>
              <a:t>At this point. Fries are just fries. And apples are just apples. Just two different objects that neither inherit from another object or are composed of multiple objects.</a:t>
            </a:r>
            <a:endParaRPr lang="en-US" dirty="0"/>
          </a:p>
        </p:txBody>
      </p:sp>
    </p:spTree>
    <p:extLst>
      <p:ext uri="{BB962C8B-B14F-4D97-AF65-F5344CB8AC3E}">
        <p14:creationId xmlns:p14="http://schemas.microsoft.com/office/powerpoint/2010/main" val="427849532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Happy Meal</a:t>
            </a:r>
            <a:endParaRPr lang="en-US" dirty="0"/>
          </a:p>
        </p:txBody>
      </p:sp>
      <p:pic>
        <p:nvPicPr>
          <p:cNvPr id="12" name="Content Placeholder 11" descr="happy-meal-box.png"/>
          <p:cNvPicPr>
            <a:picLocks noGrp="1" noChangeAspect="1"/>
          </p:cNvPicPr>
          <p:nvPr>
            <p:ph idx="1"/>
          </p:nvPr>
        </p:nvPicPr>
        <p:blipFill>
          <a:blip r:embed="rId2">
            <a:extLst>
              <a:ext uri="{28A0092B-C50C-407E-A947-70E740481C1C}">
                <a14:useLocalDpi xmlns:a14="http://schemas.microsoft.com/office/drawing/2010/main" val="0"/>
              </a:ext>
            </a:extLst>
          </a:blip>
          <a:srcRect t="13108" b="13108"/>
          <a:stretch>
            <a:fillRect/>
          </a:stretch>
        </p:blipFill>
        <p:spPr>
          <a:xfrm>
            <a:off x="-1471256" y="1540763"/>
            <a:ext cx="6245362" cy="3934578"/>
          </a:xfrm>
        </p:spPr>
      </p:pic>
      <p:sp>
        <p:nvSpPr>
          <p:cNvPr id="13" name="TextBox 12"/>
          <p:cNvSpPr txBox="1"/>
          <p:nvPr/>
        </p:nvSpPr>
        <p:spPr>
          <a:xfrm>
            <a:off x="3253619" y="1595763"/>
            <a:ext cx="4971143" cy="4247317"/>
          </a:xfrm>
          <a:prstGeom prst="rect">
            <a:avLst/>
          </a:prstGeom>
          <a:noFill/>
        </p:spPr>
        <p:txBody>
          <a:bodyPr wrap="square" rtlCol="0">
            <a:spAutoFit/>
          </a:bodyPr>
          <a:lstStyle/>
          <a:p>
            <a:r>
              <a:rPr lang="en-US" dirty="0" smtClean="0"/>
              <a:t>This little happy meal has become pretty complex!!!</a:t>
            </a:r>
          </a:p>
          <a:p>
            <a:endParaRPr lang="en-US" dirty="0"/>
          </a:p>
          <a:p>
            <a:r>
              <a:rPr lang="en-US" dirty="0" smtClean="0"/>
              <a:t>Happy meal is composed of:</a:t>
            </a:r>
          </a:p>
          <a:p>
            <a:endParaRPr lang="en-US" dirty="0" smtClean="0"/>
          </a:p>
          <a:p>
            <a:r>
              <a:rPr lang="en-US" dirty="0" smtClean="0"/>
              <a:t>1 Drink that inherits from “Soft Drink”. The drink will swap out the syrup to make it the correct type</a:t>
            </a:r>
            <a:br>
              <a:rPr lang="en-US" dirty="0" smtClean="0"/>
            </a:br>
            <a:endParaRPr lang="en-US" dirty="0" smtClean="0"/>
          </a:p>
          <a:p>
            <a:r>
              <a:rPr lang="en-US" dirty="0" smtClean="0"/>
              <a:t>1 Main meal that could be chicken nuggets OR a hamburger. If a hamburger, then the main meal is actually an object that is composed of several other objects. We don’t actually know how many.</a:t>
            </a:r>
            <a:br>
              <a:rPr lang="en-US" dirty="0" smtClean="0"/>
            </a:br>
            <a:endParaRPr lang="en-US" dirty="0" smtClean="0"/>
          </a:p>
          <a:p>
            <a:r>
              <a:rPr lang="en-US" dirty="0" smtClean="0"/>
              <a:t>1 Side Dish that is just a plain object. No inheritance or composition. Just a boring object.</a:t>
            </a:r>
          </a:p>
        </p:txBody>
      </p:sp>
    </p:spTree>
    <p:extLst>
      <p:ext uri="{BB962C8B-B14F-4D97-AF65-F5344CB8AC3E}">
        <p14:creationId xmlns:p14="http://schemas.microsoft.com/office/powerpoint/2010/main" val="203998037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Happy Meal</a:t>
            </a:r>
            <a:endParaRPr lang="en-US" dirty="0"/>
          </a:p>
        </p:txBody>
      </p:sp>
      <p:pic>
        <p:nvPicPr>
          <p:cNvPr id="12" name="Content Placeholder 11" descr="happy-meal-box.png"/>
          <p:cNvPicPr>
            <a:picLocks noGrp="1" noChangeAspect="1"/>
          </p:cNvPicPr>
          <p:nvPr>
            <p:ph idx="1"/>
          </p:nvPr>
        </p:nvPicPr>
        <p:blipFill>
          <a:blip r:embed="rId2">
            <a:extLst>
              <a:ext uri="{28A0092B-C50C-407E-A947-70E740481C1C}">
                <a14:useLocalDpi xmlns:a14="http://schemas.microsoft.com/office/drawing/2010/main" val="0"/>
              </a:ext>
            </a:extLst>
          </a:blip>
          <a:srcRect t="13108" b="13108"/>
          <a:stretch>
            <a:fillRect/>
          </a:stretch>
        </p:blipFill>
        <p:spPr>
          <a:xfrm>
            <a:off x="-1471256" y="1540763"/>
            <a:ext cx="6245362" cy="3934578"/>
          </a:xfrm>
        </p:spPr>
      </p:pic>
      <p:sp>
        <p:nvSpPr>
          <p:cNvPr id="5" name="TextBox 4"/>
          <p:cNvSpPr txBox="1"/>
          <p:nvPr/>
        </p:nvSpPr>
        <p:spPr>
          <a:xfrm>
            <a:off x="3438652" y="3454806"/>
            <a:ext cx="3987825" cy="646331"/>
          </a:xfrm>
          <a:prstGeom prst="rect">
            <a:avLst/>
          </a:prstGeom>
          <a:noFill/>
        </p:spPr>
        <p:txBody>
          <a:bodyPr wrap="square" rtlCol="0">
            <a:spAutoFit/>
          </a:bodyPr>
          <a:lstStyle/>
          <a:p>
            <a:r>
              <a:rPr lang="en-US" dirty="0" smtClean="0"/>
              <a:t>But how many calories are in this happy meal?</a:t>
            </a:r>
            <a:endParaRPr lang="en-US" dirty="0"/>
          </a:p>
        </p:txBody>
      </p:sp>
    </p:spTree>
    <p:extLst>
      <p:ext uri="{BB962C8B-B14F-4D97-AF65-F5344CB8AC3E}">
        <p14:creationId xmlns:p14="http://schemas.microsoft.com/office/powerpoint/2010/main" val="170085604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US" dirty="0"/>
          </a:p>
        </p:txBody>
      </p:sp>
      <p:sp>
        <p:nvSpPr>
          <p:cNvPr id="3" name="Content Placeholder 2"/>
          <p:cNvSpPr>
            <a:spLocks noGrp="1"/>
          </p:cNvSpPr>
          <p:nvPr>
            <p:ph idx="1"/>
          </p:nvPr>
        </p:nvSpPr>
        <p:spPr/>
        <p:txBody>
          <a:bodyPr>
            <a:normAutofit fontScale="92500" lnSpcReduction="20000"/>
          </a:bodyPr>
          <a:lstStyle/>
          <a:p>
            <a:pPr marL="114300" indent="0">
              <a:buNone/>
            </a:pPr>
            <a:r>
              <a:rPr lang="en-US" b="1" dirty="0" smtClean="0"/>
              <a:t>Wouldn’t it be nice if we could just ask the happy meal how many calories it is? </a:t>
            </a:r>
            <a:endParaRPr lang="en-US" b="1" dirty="0"/>
          </a:p>
          <a:p>
            <a:pPr marL="114300" indent="0">
              <a:buNone/>
            </a:pPr>
            <a:endParaRPr lang="en-US" dirty="0" smtClean="0"/>
          </a:p>
          <a:p>
            <a:pPr marL="114300" indent="0">
              <a:buNone/>
            </a:pPr>
            <a:r>
              <a:rPr lang="en-US" i="1" dirty="0" smtClean="0"/>
              <a:t>Sounds like a difficult question to answer!</a:t>
            </a:r>
          </a:p>
          <a:p>
            <a:pPr marL="114300" indent="0">
              <a:buNone/>
            </a:pPr>
            <a:endParaRPr lang="en-US" dirty="0" smtClean="0"/>
          </a:p>
          <a:p>
            <a:pPr marL="114300" indent="0">
              <a:buNone/>
            </a:pPr>
            <a:r>
              <a:rPr lang="en-US" b="1" dirty="0" smtClean="0"/>
              <a:t>Wouldn’t it be nice if we could ask a soft drink how many calories it is?</a:t>
            </a:r>
          </a:p>
          <a:p>
            <a:pPr marL="114300" indent="0">
              <a:buNone/>
            </a:pPr>
            <a:endParaRPr lang="en-US" dirty="0" smtClean="0"/>
          </a:p>
          <a:p>
            <a:pPr marL="114300" indent="0">
              <a:buNone/>
            </a:pPr>
            <a:r>
              <a:rPr lang="en-US" i="1" dirty="0" smtClean="0"/>
              <a:t>Well that sounds easier. It’s just the syrup.</a:t>
            </a:r>
          </a:p>
          <a:p>
            <a:pPr marL="114300" indent="0">
              <a:buNone/>
            </a:pPr>
            <a:endParaRPr lang="en-US" dirty="0"/>
          </a:p>
          <a:p>
            <a:pPr marL="114300" indent="0">
              <a:buNone/>
            </a:pPr>
            <a:r>
              <a:rPr lang="en-US" b="1" dirty="0" smtClean="0"/>
              <a:t>Wouldn’t it be nice to ask a hamburger how many calories it is and have the answer be immediately adjusted based on the number and types of condiments that were added?</a:t>
            </a:r>
          </a:p>
          <a:p>
            <a:pPr marL="114300" indent="0">
              <a:buNone/>
            </a:pPr>
            <a:endParaRPr lang="en-US" dirty="0"/>
          </a:p>
          <a:p>
            <a:pPr marL="114300" indent="0">
              <a:buNone/>
            </a:pPr>
            <a:r>
              <a:rPr lang="en-US" i="1" dirty="0" smtClean="0"/>
              <a:t>Good grief…</a:t>
            </a:r>
            <a:endParaRPr lang="en-US" i="1" dirty="0"/>
          </a:p>
        </p:txBody>
      </p:sp>
    </p:spTree>
    <p:extLst>
      <p:ext uri="{BB962C8B-B14F-4D97-AF65-F5344CB8AC3E}">
        <p14:creationId xmlns:p14="http://schemas.microsoft.com/office/powerpoint/2010/main" val="42071036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 Soft Drinks</a:t>
            </a:r>
            <a:endParaRPr lang="en-US" dirty="0"/>
          </a:p>
        </p:txBody>
      </p:sp>
      <p:pic>
        <p:nvPicPr>
          <p:cNvPr id="4" name="Content Placeholder 13" descr="generic-can.png"/>
          <p:cNvPicPr>
            <a:picLocks noGrp="1" noChangeAspect="1"/>
          </p:cNvPicPr>
          <p:nvPr>
            <p:ph idx="1"/>
          </p:nvPr>
        </p:nvPicPr>
        <p:blipFill>
          <a:blip r:embed="rId2">
            <a:extLst>
              <a:ext uri="{28A0092B-C50C-407E-A947-70E740481C1C}">
                <a14:useLocalDpi xmlns:a14="http://schemas.microsoft.com/office/drawing/2010/main" val="0"/>
              </a:ext>
            </a:extLst>
          </a:blip>
          <a:srcRect l="-32179" r="-32179"/>
          <a:stretch>
            <a:fillRect/>
          </a:stretch>
        </p:blipFill>
        <p:spPr>
          <a:xfrm>
            <a:off x="-1212561" y="1847123"/>
            <a:ext cx="4197665" cy="2644529"/>
          </a:xfrm>
        </p:spPr>
      </p:pic>
      <p:sp>
        <p:nvSpPr>
          <p:cNvPr id="5" name="TextBox 4"/>
          <p:cNvSpPr txBox="1"/>
          <p:nvPr/>
        </p:nvSpPr>
        <p:spPr>
          <a:xfrm>
            <a:off x="2830286" y="2310190"/>
            <a:ext cx="4995334" cy="3693319"/>
          </a:xfrm>
          <a:prstGeom prst="rect">
            <a:avLst/>
          </a:prstGeom>
          <a:noFill/>
        </p:spPr>
        <p:txBody>
          <a:bodyPr wrap="square" rtlCol="0">
            <a:spAutoFit/>
          </a:bodyPr>
          <a:lstStyle/>
          <a:p>
            <a:r>
              <a:rPr lang="en-US" dirty="0" smtClean="0"/>
              <a:t>A Soft Drink object can respond to a method asking how many calories it has. The object will look up it’s “diet” Boolean flag (true or false)  and return either 140 or 0, if diet.</a:t>
            </a:r>
          </a:p>
          <a:p>
            <a:endParaRPr lang="en-US" dirty="0"/>
          </a:p>
          <a:p>
            <a:pPr marL="285750" indent="-285750">
              <a:buFont typeface="Arial"/>
              <a:buChar char="•"/>
            </a:pPr>
            <a:r>
              <a:rPr lang="en-US" dirty="0" smtClean="0"/>
              <a:t>Nothing but the Soft Drink object needs to know how this is determined. </a:t>
            </a:r>
          </a:p>
          <a:p>
            <a:pPr marL="285750" indent="-285750">
              <a:buFont typeface="Arial"/>
              <a:buChar char="•"/>
            </a:pPr>
            <a:r>
              <a:rPr lang="en-US" dirty="0" smtClean="0"/>
              <a:t>At a later date, a more exact calculation based on syrup and “syrup to water” ratios can be implemented.</a:t>
            </a:r>
          </a:p>
          <a:p>
            <a:pPr marL="285750" indent="-285750">
              <a:buFont typeface="Arial"/>
              <a:buChar char="•"/>
            </a:pPr>
            <a:r>
              <a:rPr lang="en-US" dirty="0" smtClean="0"/>
              <a:t>Any sub type of Soft Drink (sprite, coke, </a:t>
            </a:r>
            <a:r>
              <a:rPr lang="en-US" dirty="0" err="1" smtClean="0"/>
              <a:t>fanta</a:t>
            </a:r>
            <a:r>
              <a:rPr lang="en-US" dirty="0" smtClean="0"/>
              <a:t>) can respond to this method because it has been inherited.</a:t>
            </a:r>
            <a:endParaRPr lang="en-US" dirty="0"/>
          </a:p>
        </p:txBody>
      </p:sp>
    </p:spTree>
    <p:extLst>
      <p:ext uri="{BB962C8B-B14F-4D97-AF65-F5344CB8AC3E}">
        <p14:creationId xmlns:p14="http://schemas.microsoft.com/office/powerpoint/2010/main" val="159066208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 </a:t>
            </a:r>
            <a:r>
              <a:rPr lang="en-US" dirty="0" smtClean="0"/>
              <a:t>Side Dishes</a:t>
            </a:r>
            <a:endParaRPr lang="en-US" dirty="0"/>
          </a:p>
        </p:txBody>
      </p:sp>
      <p:pic>
        <p:nvPicPr>
          <p:cNvPr id="5" name="Content Placeholder 4"/>
          <p:cNvPicPr>
            <a:picLocks noGrp="1" noChangeAspect="1"/>
          </p:cNvPicPr>
          <p:nvPr>
            <p:ph idx="1"/>
          </p:nvPr>
        </p:nvPicPr>
        <p:blipFill>
          <a:blip r:embed="rId2"/>
          <a:srcRect l="-28762" r="-28762"/>
          <a:stretch>
            <a:fillRect/>
          </a:stretch>
        </p:blipFill>
        <p:spPr>
          <a:xfrm>
            <a:off x="4297248" y="1417638"/>
            <a:ext cx="4112900" cy="2591127"/>
          </a:xfrm>
        </p:spPr>
      </p:pic>
      <p:pic>
        <p:nvPicPr>
          <p:cNvPr id="6" name="Picture 5"/>
          <p:cNvPicPr>
            <a:picLocks noChangeAspect="1"/>
          </p:cNvPicPr>
          <p:nvPr/>
        </p:nvPicPr>
        <p:blipFill>
          <a:blip r:embed="rId3"/>
          <a:stretch>
            <a:fillRect/>
          </a:stretch>
        </p:blipFill>
        <p:spPr>
          <a:xfrm>
            <a:off x="4644758" y="4008765"/>
            <a:ext cx="2108200" cy="1955800"/>
          </a:xfrm>
          <a:prstGeom prst="rect">
            <a:avLst/>
          </a:prstGeom>
        </p:spPr>
      </p:pic>
      <p:sp>
        <p:nvSpPr>
          <p:cNvPr id="7" name="TextBox 6"/>
          <p:cNvSpPr txBox="1"/>
          <p:nvPr/>
        </p:nvSpPr>
        <p:spPr>
          <a:xfrm>
            <a:off x="457200" y="2433957"/>
            <a:ext cx="4187558" cy="1754327"/>
          </a:xfrm>
          <a:prstGeom prst="rect">
            <a:avLst/>
          </a:prstGeom>
          <a:noFill/>
        </p:spPr>
        <p:txBody>
          <a:bodyPr wrap="square" rtlCol="0">
            <a:spAutoFit/>
          </a:bodyPr>
          <a:lstStyle/>
          <a:p>
            <a:r>
              <a:rPr lang="en-US" dirty="0" smtClean="0"/>
              <a:t>Both Fries and Apples are independent objects that simple have a calories property and a </a:t>
            </a:r>
            <a:r>
              <a:rPr lang="en-US" i="1" dirty="0" smtClean="0"/>
              <a:t>Getter</a:t>
            </a:r>
            <a:r>
              <a:rPr lang="en-US" dirty="0" smtClean="0"/>
              <a:t> method implemented. In both of these cases, the number of calories is a static value that is returned</a:t>
            </a:r>
            <a:endParaRPr lang="en-US" dirty="0"/>
          </a:p>
        </p:txBody>
      </p:sp>
    </p:spTree>
    <p:extLst>
      <p:ext uri="{BB962C8B-B14F-4D97-AF65-F5344CB8AC3E}">
        <p14:creationId xmlns:p14="http://schemas.microsoft.com/office/powerpoint/2010/main" val="348489029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 The Hamburger</a:t>
            </a:r>
            <a:endParaRPr lang="en-US" dirty="0"/>
          </a:p>
        </p:txBody>
      </p:sp>
      <p:pic>
        <p:nvPicPr>
          <p:cNvPr id="4" name="Content Placeholder 3" descr="hamburger.jpg"/>
          <p:cNvPicPr>
            <a:picLocks noGrp="1" noChangeAspect="1"/>
          </p:cNvPicPr>
          <p:nvPr>
            <p:ph idx="1"/>
          </p:nvPr>
        </p:nvPicPr>
        <p:blipFill>
          <a:blip r:embed="rId2">
            <a:extLst>
              <a:ext uri="{28A0092B-C50C-407E-A947-70E740481C1C}">
                <a14:useLocalDpi xmlns:a14="http://schemas.microsoft.com/office/drawing/2010/main" val="0"/>
              </a:ext>
            </a:extLst>
          </a:blip>
          <a:srcRect t="6567" b="6567"/>
          <a:stretch>
            <a:fillRect/>
          </a:stretch>
        </p:blipFill>
        <p:spPr/>
      </p:pic>
    </p:spTree>
    <p:extLst>
      <p:ext uri="{BB962C8B-B14F-4D97-AF65-F5344CB8AC3E}">
        <p14:creationId xmlns:p14="http://schemas.microsoft.com/office/powerpoint/2010/main" val="62046495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 Condiments</a:t>
            </a:r>
            <a:endParaRPr lang="en-US" dirty="0"/>
          </a:p>
        </p:txBody>
      </p:sp>
      <p:pic>
        <p:nvPicPr>
          <p:cNvPr id="6" name="Content Placeholder 5"/>
          <p:cNvPicPr>
            <a:picLocks noGrp="1" noChangeAspect="1"/>
          </p:cNvPicPr>
          <p:nvPr>
            <p:ph idx="1"/>
          </p:nvPr>
        </p:nvPicPr>
        <p:blipFill>
          <a:blip r:embed="rId2"/>
          <a:srcRect l="-51317" r="-51317"/>
          <a:stretch>
            <a:fillRect/>
          </a:stretch>
        </p:blipFill>
        <p:spPr>
          <a:xfrm rot="19572731">
            <a:off x="-1538514" y="1850572"/>
            <a:ext cx="4957127" cy="3122990"/>
          </a:xfrm>
        </p:spPr>
      </p:pic>
      <p:sp>
        <p:nvSpPr>
          <p:cNvPr id="5" name="TextBox 4"/>
          <p:cNvSpPr txBox="1"/>
          <p:nvPr/>
        </p:nvSpPr>
        <p:spPr>
          <a:xfrm>
            <a:off x="2830286" y="2310190"/>
            <a:ext cx="4995334" cy="1477328"/>
          </a:xfrm>
          <a:prstGeom prst="rect">
            <a:avLst/>
          </a:prstGeom>
          <a:noFill/>
        </p:spPr>
        <p:txBody>
          <a:bodyPr wrap="square" rtlCol="0">
            <a:spAutoFit/>
          </a:bodyPr>
          <a:lstStyle/>
          <a:p>
            <a:r>
              <a:rPr lang="en-US" dirty="0" smtClean="0"/>
              <a:t>Condiments has become a new object used in constructing a happy meal.</a:t>
            </a:r>
          </a:p>
          <a:p>
            <a:endParaRPr lang="en-US" dirty="0"/>
          </a:p>
          <a:p>
            <a:r>
              <a:rPr lang="en-US" dirty="0" smtClean="0"/>
              <a:t>Condiments are very simple objects that can also respond to a calories method.</a:t>
            </a:r>
            <a:endParaRPr lang="en-US" dirty="0"/>
          </a:p>
        </p:txBody>
      </p:sp>
      <p:pic>
        <p:nvPicPr>
          <p:cNvPr id="7" name="Picture 6"/>
          <p:cNvPicPr>
            <a:picLocks noChangeAspect="1"/>
          </p:cNvPicPr>
          <p:nvPr/>
        </p:nvPicPr>
        <p:blipFill>
          <a:blip r:embed="rId3"/>
          <a:stretch>
            <a:fillRect/>
          </a:stretch>
        </p:blipFill>
        <p:spPr>
          <a:xfrm>
            <a:off x="-242510" y="4576906"/>
            <a:ext cx="3568700" cy="1511300"/>
          </a:xfrm>
          <a:prstGeom prst="rect">
            <a:avLst/>
          </a:prstGeom>
        </p:spPr>
      </p:pic>
    </p:spTree>
    <p:extLst>
      <p:ext uri="{BB962C8B-B14F-4D97-AF65-F5344CB8AC3E}">
        <p14:creationId xmlns:p14="http://schemas.microsoft.com/office/powerpoint/2010/main" val="7241127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 Hamburger</a:t>
            </a:r>
            <a:endParaRPr lang="en-US" dirty="0"/>
          </a:p>
        </p:txBody>
      </p:sp>
      <p:pic>
        <p:nvPicPr>
          <p:cNvPr id="4" name="Content Placeholder 3"/>
          <p:cNvPicPr>
            <a:picLocks noGrp="1" noChangeAspect="1"/>
          </p:cNvPicPr>
          <p:nvPr>
            <p:ph idx="1"/>
          </p:nvPr>
        </p:nvPicPr>
        <p:blipFill>
          <a:blip r:embed="rId2"/>
          <a:srcRect t="-2609" b="-2609"/>
          <a:stretch>
            <a:fillRect/>
          </a:stretch>
        </p:blipFill>
        <p:spPr>
          <a:xfrm>
            <a:off x="191106" y="2104571"/>
            <a:ext cx="2920929" cy="1840185"/>
          </a:xfrm>
        </p:spPr>
      </p:pic>
      <p:sp>
        <p:nvSpPr>
          <p:cNvPr id="5" name="TextBox 4"/>
          <p:cNvSpPr txBox="1"/>
          <p:nvPr/>
        </p:nvSpPr>
        <p:spPr>
          <a:xfrm>
            <a:off x="3241524" y="2310190"/>
            <a:ext cx="4995334" cy="2031325"/>
          </a:xfrm>
          <a:prstGeom prst="rect">
            <a:avLst/>
          </a:prstGeom>
          <a:noFill/>
        </p:spPr>
        <p:txBody>
          <a:bodyPr wrap="square" rtlCol="0">
            <a:spAutoFit/>
          </a:bodyPr>
          <a:lstStyle/>
          <a:p>
            <a:r>
              <a:rPr lang="en-US" dirty="0" smtClean="0"/>
              <a:t>Hamburger also responds to calories. It determines total calories by calculating 150 for the bun and 200 for the all beef patty. Then, on top of the 350 calories, it will ask each and every condiment how many calories it is and then add the responding numbers</a:t>
            </a:r>
          </a:p>
          <a:p>
            <a:endParaRPr lang="en-US" dirty="0"/>
          </a:p>
        </p:txBody>
      </p:sp>
    </p:spTree>
    <p:extLst>
      <p:ext uri="{BB962C8B-B14F-4D97-AF65-F5344CB8AC3E}">
        <p14:creationId xmlns:p14="http://schemas.microsoft.com/office/powerpoint/2010/main" val="56948605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 Hamburger</a:t>
            </a:r>
            <a:endParaRPr lang="en-US" dirty="0"/>
          </a:p>
        </p:txBody>
      </p:sp>
      <p:pic>
        <p:nvPicPr>
          <p:cNvPr id="4" name="Content Placeholder 3"/>
          <p:cNvPicPr>
            <a:picLocks noGrp="1" noChangeAspect="1"/>
          </p:cNvPicPr>
          <p:nvPr>
            <p:ph idx="1"/>
          </p:nvPr>
        </p:nvPicPr>
        <p:blipFill>
          <a:blip r:embed="rId2"/>
          <a:srcRect t="-2609" b="-2609"/>
          <a:stretch>
            <a:fillRect/>
          </a:stretch>
        </p:blipFill>
        <p:spPr>
          <a:xfrm>
            <a:off x="191106" y="2104571"/>
            <a:ext cx="2920929" cy="1840185"/>
          </a:xfrm>
        </p:spPr>
      </p:pic>
      <p:pic>
        <p:nvPicPr>
          <p:cNvPr id="8" name="Picture 7"/>
          <p:cNvPicPr>
            <a:picLocks noChangeAspect="1"/>
          </p:cNvPicPr>
          <p:nvPr/>
        </p:nvPicPr>
        <p:blipFill>
          <a:blip r:embed="rId3"/>
          <a:stretch>
            <a:fillRect/>
          </a:stretch>
        </p:blipFill>
        <p:spPr>
          <a:xfrm>
            <a:off x="3653973" y="3600709"/>
            <a:ext cx="1022620" cy="1081617"/>
          </a:xfrm>
          <a:prstGeom prst="rect">
            <a:avLst/>
          </a:prstGeom>
        </p:spPr>
      </p:pic>
      <p:pic>
        <p:nvPicPr>
          <p:cNvPr id="9" name="Picture 8"/>
          <p:cNvPicPr>
            <a:picLocks noChangeAspect="1"/>
          </p:cNvPicPr>
          <p:nvPr/>
        </p:nvPicPr>
        <p:blipFill>
          <a:blip r:embed="rId4"/>
          <a:stretch>
            <a:fillRect/>
          </a:stretch>
        </p:blipFill>
        <p:spPr>
          <a:xfrm>
            <a:off x="3269841" y="1326299"/>
            <a:ext cx="1406752" cy="1406752"/>
          </a:xfrm>
          <a:prstGeom prst="rect">
            <a:avLst/>
          </a:prstGeom>
        </p:spPr>
      </p:pic>
      <p:pic>
        <p:nvPicPr>
          <p:cNvPr id="6" name="Picture 5"/>
          <p:cNvPicPr>
            <a:picLocks noChangeAspect="1"/>
          </p:cNvPicPr>
          <p:nvPr/>
        </p:nvPicPr>
        <p:blipFill>
          <a:blip r:embed="rId5"/>
          <a:stretch>
            <a:fillRect/>
          </a:stretch>
        </p:blipFill>
        <p:spPr>
          <a:xfrm>
            <a:off x="3817633" y="2774498"/>
            <a:ext cx="1497310" cy="634092"/>
          </a:xfrm>
          <a:prstGeom prst="rect">
            <a:avLst/>
          </a:prstGeom>
        </p:spPr>
      </p:pic>
      <p:sp>
        <p:nvSpPr>
          <p:cNvPr id="10" name="TextBox 9"/>
          <p:cNvSpPr txBox="1"/>
          <p:nvPr/>
        </p:nvSpPr>
        <p:spPr>
          <a:xfrm>
            <a:off x="979714" y="3956852"/>
            <a:ext cx="1338828" cy="369332"/>
          </a:xfrm>
          <a:prstGeom prst="rect">
            <a:avLst/>
          </a:prstGeom>
          <a:noFill/>
        </p:spPr>
        <p:txBody>
          <a:bodyPr wrap="none" rtlCol="0">
            <a:spAutoFit/>
          </a:bodyPr>
          <a:lstStyle/>
          <a:p>
            <a:r>
              <a:rPr lang="en-US" dirty="0" smtClean="0"/>
              <a:t>350 Calories</a:t>
            </a:r>
            <a:endParaRPr lang="en-US" dirty="0"/>
          </a:p>
        </p:txBody>
      </p:sp>
      <p:sp>
        <p:nvSpPr>
          <p:cNvPr id="11" name="TextBox 10"/>
          <p:cNvSpPr txBox="1"/>
          <p:nvPr/>
        </p:nvSpPr>
        <p:spPr>
          <a:xfrm>
            <a:off x="4930593" y="2013430"/>
            <a:ext cx="1364476" cy="369332"/>
          </a:xfrm>
          <a:prstGeom prst="rect">
            <a:avLst/>
          </a:prstGeom>
          <a:noFill/>
        </p:spPr>
        <p:txBody>
          <a:bodyPr wrap="none" rtlCol="0">
            <a:spAutoFit/>
          </a:bodyPr>
          <a:lstStyle/>
          <a:p>
            <a:r>
              <a:rPr lang="en-US" dirty="0" smtClean="0"/>
              <a:t>+ 15 calories</a:t>
            </a:r>
            <a:endParaRPr lang="en-US" dirty="0"/>
          </a:p>
        </p:txBody>
      </p:sp>
      <p:sp>
        <p:nvSpPr>
          <p:cNvPr id="12" name="TextBox 11"/>
          <p:cNvSpPr txBox="1"/>
          <p:nvPr/>
        </p:nvSpPr>
        <p:spPr>
          <a:xfrm>
            <a:off x="5406571" y="3039258"/>
            <a:ext cx="1364476" cy="369332"/>
          </a:xfrm>
          <a:prstGeom prst="rect">
            <a:avLst/>
          </a:prstGeom>
          <a:noFill/>
        </p:spPr>
        <p:txBody>
          <a:bodyPr wrap="none" rtlCol="0">
            <a:spAutoFit/>
          </a:bodyPr>
          <a:lstStyle/>
          <a:p>
            <a:r>
              <a:rPr lang="en-US" dirty="0" smtClean="0"/>
              <a:t>+ 10 calories</a:t>
            </a:r>
            <a:endParaRPr lang="en-US" dirty="0"/>
          </a:p>
        </p:txBody>
      </p:sp>
      <p:sp>
        <p:nvSpPr>
          <p:cNvPr id="13" name="TextBox 12"/>
          <p:cNvSpPr txBox="1"/>
          <p:nvPr/>
        </p:nvSpPr>
        <p:spPr>
          <a:xfrm>
            <a:off x="5031619" y="4194846"/>
            <a:ext cx="1242460" cy="369332"/>
          </a:xfrm>
          <a:prstGeom prst="rect">
            <a:avLst/>
          </a:prstGeom>
          <a:noFill/>
        </p:spPr>
        <p:txBody>
          <a:bodyPr wrap="none" rtlCol="0">
            <a:spAutoFit/>
          </a:bodyPr>
          <a:lstStyle/>
          <a:p>
            <a:r>
              <a:rPr lang="en-US" dirty="0" smtClean="0"/>
              <a:t>+ 5 calories</a:t>
            </a:r>
            <a:endParaRPr lang="en-US" dirty="0"/>
          </a:p>
        </p:txBody>
      </p:sp>
      <p:pic>
        <p:nvPicPr>
          <p:cNvPr id="14" name="Picture 13"/>
          <p:cNvPicPr>
            <a:picLocks noChangeAspect="1"/>
          </p:cNvPicPr>
          <p:nvPr/>
        </p:nvPicPr>
        <p:blipFill>
          <a:blip r:embed="rId6"/>
          <a:stretch>
            <a:fillRect/>
          </a:stretch>
        </p:blipFill>
        <p:spPr>
          <a:xfrm rot="20045936">
            <a:off x="1910095" y="4273916"/>
            <a:ext cx="1885221" cy="1885221"/>
          </a:xfrm>
          <a:prstGeom prst="rect">
            <a:avLst/>
          </a:prstGeom>
        </p:spPr>
      </p:pic>
      <p:sp>
        <p:nvSpPr>
          <p:cNvPr id="15" name="TextBox 14"/>
          <p:cNvSpPr txBox="1"/>
          <p:nvPr/>
        </p:nvSpPr>
        <p:spPr>
          <a:xfrm>
            <a:off x="3540469" y="5182382"/>
            <a:ext cx="1390124" cy="369332"/>
          </a:xfrm>
          <a:prstGeom prst="rect">
            <a:avLst/>
          </a:prstGeom>
          <a:noFill/>
        </p:spPr>
        <p:txBody>
          <a:bodyPr wrap="none" rtlCol="0">
            <a:spAutoFit/>
          </a:bodyPr>
          <a:lstStyle/>
          <a:p>
            <a:r>
              <a:rPr lang="en-US" dirty="0" smtClean="0"/>
              <a:t>+ 30 Calories</a:t>
            </a:r>
          </a:p>
        </p:txBody>
      </p:sp>
      <p:sp>
        <p:nvSpPr>
          <p:cNvPr id="16" name="TextBox 15"/>
          <p:cNvSpPr txBox="1"/>
          <p:nvPr/>
        </p:nvSpPr>
        <p:spPr>
          <a:xfrm>
            <a:off x="5563809" y="5624286"/>
            <a:ext cx="1893029" cy="369332"/>
          </a:xfrm>
          <a:prstGeom prst="rect">
            <a:avLst/>
          </a:prstGeom>
          <a:noFill/>
        </p:spPr>
        <p:txBody>
          <a:bodyPr wrap="none" rtlCol="0">
            <a:spAutoFit/>
          </a:bodyPr>
          <a:lstStyle/>
          <a:p>
            <a:r>
              <a:rPr lang="en-US" b="1" dirty="0" smtClean="0"/>
              <a:t>410 Total Calories</a:t>
            </a:r>
            <a:endParaRPr lang="en-US" b="1" dirty="0"/>
          </a:p>
        </p:txBody>
      </p:sp>
    </p:spTree>
    <p:extLst>
      <p:ext uri="{BB962C8B-B14F-4D97-AF65-F5344CB8AC3E}">
        <p14:creationId xmlns:p14="http://schemas.microsoft.com/office/powerpoint/2010/main" val="2184438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Object</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sz="2400" b="1" dirty="0" smtClean="0"/>
              <a:t>Super simple explanation</a:t>
            </a:r>
          </a:p>
          <a:p>
            <a:pPr marL="114300" indent="0">
              <a:buNone/>
            </a:pPr>
            <a:endParaRPr lang="en-US" dirty="0"/>
          </a:p>
          <a:p>
            <a:pPr marL="114300" indent="0">
              <a:buNone/>
            </a:pPr>
            <a:r>
              <a:rPr lang="en-US" dirty="0" smtClean="0"/>
              <a:t>An object is a data construct that has attributes and behaviors.</a:t>
            </a:r>
          </a:p>
          <a:p>
            <a:pPr marL="114300" indent="0">
              <a:buNone/>
            </a:pPr>
            <a:endParaRPr lang="en-US" dirty="0"/>
          </a:p>
          <a:p>
            <a:pPr marL="114300" indent="0">
              <a:buNone/>
            </a:pPr>
            <a:r>
              <a:rPr lang="en-US" dirty="0" smtClean="0"/>
              <a:t>Attributes are also known as properties. A car might be an object, it may have attributes of color (green) and top speed (125)</a:t>
            </a:r>
          </a:p>
          <a:p>
            <a:pPr marL="114300" indent="0">
              <a:buNone/>
            </a:pPr>
            <a:endParaRPr lang="en-US" dirty="0" smtClean="0"/>
          </a:p>
          <a:p>
            <a:pPr marL="114300" indent="0">
              <a:buNone/>
            </a:pPr>
            <a:r>
              <a:rPr lang="en-US" dirty="0" smtClean="0"/>
              <a:t>Behaviors are known as methods or functions. An object may have many methods. A car may have methods “stop” and “go”</a:t>
            </a:r>
            <a:endParaRPr lang="en-US" dirty="0"/>
          </a:p>
          <a:p>
            <a:pPr marL="114300" indent="0">
              <a:buNone/>
            </a:pPr>
            <a:endParaRPr lang="en-US" dirty="0"/>
          </a:p>
        </p:txBody>
      </p:sp>
    </p:spTree>
    <p:extLst>
      <p:ext uri="{BB962C8B-B14F-4D97-AF65-F5344CB8AC3E}">
        <p14:creationId xmlns:p14="http://schemas.microsoft.com/office/powerpoint/2010/main" val="80830438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 Hamburger</a:t>
            </a:r>
            <a:endParaRPr lang="en-US" dirty="0"/>
          </a:p>
        </p:txBody>
      </p:sp>
      <p:pic>
        <p:nvPicPr>
          <p:cNvPr id="4" name="Content Placeholder 3"/>
          <p:cNvPicPr>
            <a:picLocks noGrp="1" noChangeAspect="1"/>
          </p:cNvPicPr>
          <p:nvPr>
            <p:ph idx="1"/>
          </p:nvPr>
        </p:nvPicPr>
        <p:blipFill>
          <a:blip r:embed="rId2"/>
          <a:srcRect t="-2609" b="-2609"/>
          <a:stretch>
            <a:fillRect/>
          </a:stretch>
        </p:blipFill>
        <p:spPr>
          <a:xfrm>
            <a:off x="191106" y="2104571"/>
            <a:ext cx="2920929" cy="1840185"/>
          </a:xfrm>
        </p:spPr>
      </p:pic>
      <p:sp>
        <p:nvSpPr>
          <p:cNvPr id="3" name="Rectangle 2"/>
          <p:cNvSpPr/>
          <p:nvPr/>
        </p:nvSpPr>
        <p:spPr>
          <a:xfrm>
            <a:off x="3277810" y="2117600"/>
            <a:ext cx="4572000" cy="2862323"/>
          </a:xfrm>
          <a:prstGeom prst="rect">
            <a:avLst/>
          </a:prstGeom>
        </p:spPr>
        <p:txBody>
          <a:bodyPr>
            <a:spAutoFit/>
          </a:bodyPr>
          <a:lstStyle/>
          <a:p>
            <a:r>
              <a:rPr lang="en-US" dirty="0"/>
              <a:t>The hamburger responds to a simple calories method. No other object knows how it is determining the </a:t>
            </a:r>
            <a:r>
              <a:rPr lang="en-US" dirty="0" smtClean="0"/>
              <a:t>number.</a:t>
            </a:r>
            <a:endParaRPr lang="en-US" dirty="0"/>
          </a:p>
          <a:p>
            <a:endParaRPr lang="en-US" dirty="0"/>
          </a:p>
          <a:p>
            <a:r>
              <a:rPr lang="en-US" dirty="0"/>
              <a:t>The hamburger, likewise, is asking each </a:t>
            </a:r>
            <a:r>
              <a:rPr lang="en-US" dirty="0" smtClean="0"/>
              <a:t>condiment how many calories. </a:t>
            </a:r>
          </a:p>
          <a:p>
            <a:endParaRPr lang="en-US" dirty="0"/>
          </a:p>
          <a:p>
            <a:r>
              <a:rPr lang="en-US" dirty="0" smtClean="0"/>
              <a:t>It </a:t>
            </a:r>
            <a:r>
              <a:rPr lang="en-US" dirty="0"/>
              <a:t>has no idea how the condiments </a:t>
            </a:r>
            <a:r>
              <a:rPr lang="en-US" dirty="0" smtClean="0"/>
              <a:t>are determining their number</a:t>
            </a:r>
            <a:r>
              <a:rPr lang="en-US" dirty="0"/>
              <a:t>.</a:t>
            </a:r>
          </a:p>
          <a:p>
            <a:endParaRPr lang="en-US" dirty="0"/>
          </a:p>
        </p:txBody>
      </p:sp>
    </p:spTree>
    <p:extLst>
      <p:ext uri="{BB962C8B-B14F-4D97-AF65-F5344CB8AC3E}">
        <p14:creationId xmlns:p14="http://schemas.microsoft.com/office/powerpoint/2010/main" val="228387334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Happy Meal</a:t>
            </a:r>
            <a:endParaRPr lang="en-US" dirty="0"/>
          </a:p>
        </p:txBody>
      </p:sp>
      <p:pic>
        <p:nvPicPr>
          <p:cNvPr id="12" name="Content Placeholder 11" descr="happy-meal-box.png"/>
          <p:cNvPicPr>
            <a:picLocks noGrp="1" noChangeAspect="1"/>
          </p:cNvPicPr>
          <p:nvPr>
            <p:ph idx="1"/>
          </p:nvPr>
        </p:nvPicPr>
        <p:blipFill>
          <a:blip r:embed="rId2">
            <a:extLst>
              <a:ext uri="{28A0092B-C50C-407E-A947-70E740481C1C}">
                <a14:useLocalDpi xmlns:a14="http://schemas.microsoft.com/office/drawing/2010/main" val="0"/>
              </a:ext>
            </a:extLst>
          </a:blip>
          <a:srcRect t="13108" b="13108"/>
          <a:stretch>
            <a:fillRect/>
          </a:stretch>
        </p:blipFill>
        <p:spPr>
          <a:xfrm>
            <a:off x="-1471256" y="1383528"/>
            <a:ext cx="6245362" cy="3934578"/>
          </a:xfrm>
        </p:spPr>
      </p:pic>
      <p:sp>
        <p:nvSpPr>
          <p:cNvPr id="5" name="TextBox 4"/>
          <p:cNvSpPr txBox="1"/>
          <p:nvPr/>
        </p:nvSpPr>
        <p:spPr>
          <a:xfrm>
            <a:off x="3293509" y="2245282"/>
            <a:ext cx="3987825" cy="646331"/>
          </a:xfrm>
          <a:prstGeom prst="rect">
            <a:avLst/>
          </a:prstGeom>
          <a:noFill/>
        </p:spPr>
        <p:txBody>
          <a:bodyPr wrap="square" rtlCol="0">
            <a:spAutoFit/>
          </a:bodyPr>
          <a:lstStyle/>
          <a:p>
            <a:r>
              <a:rPr lang="en-US" dirty="0" smtClean="0"/>
              <a:t>But how many calories are in this happy meal?</a:t>
            </a:r>
            <a:endParaRPr lang="en-US" dirty="0"/>
          </a:p>
        </p:txBody>
      </p:sp>
    </p:spTree>
    <p:extLst>
      <p:ext uri="{BB962C8B-B14F-4D97-AF65-F5344CB8AC3E}">
        <p14:creationId xmlns:p14="http://schemas.microsoft.com/office/powerpoint/2010/main" val="194313540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Happy Meal</a:t>
            </a:r>
            <a:endParaRPr lang="en-US" dirty="0"/>
          </a:p>
        </p:txBody>
      </p:sp>
      <p:pic>
        <p:nvPicPr>
          <p:cNvPr id="12" name="Content Placeholder 11" descr="happy-meal-box.png"/>
          <p:cNvPicPr>
            <a:picLocks noGrp="1" noChangeAspect="1"/>
          </p:cNvPicPr>
          <p:nvPr>
            <p:ph idx="1"/>
          </p:nvPr>
        </p:nvPicPr>
        <p:blipFill>
          <a:blip r:embed="rId2">
            <a:extLst>
              <a:ext uri="{28A0092B-C50C-407E-A947-70E740481C1C}">
                <a14:useLocalDpi xmlns:a14="http://schemas.microsoft.com/office/drawing/2010/main" val="0"/>
              </a:ext>
            </a:extLst>
          </a:blip>
          <a:srcRect t="13108" b="13108"/>
          <a:stretch>
            <a:fillRect/>
          </a:stretch>
        </p:blipFill>
        <p:spPr>
          <a:xfrm>
            <a:off x="-1471256" y="1383528"/>
            <a:ext cx="6245362" cy="3934578"/>
          </a:xfrm>
        </p:spPr>
      </p:pic>
      <p:sp>
        <p:nvSpPr>
          <p:cNvPr id="5" name="TextBox 4"/>
          <p:cNvSpPr txBox="1"/>
          <p:nvPr/>
        </p:nvSpPr>
        <p:spPr>
          <a:xfrm>
            <a:off x="3293509" y="2245282"/>
            <a:ext cx="3987825" cy="646331"/>
          </a:xfrm>
          <a:prstGeom prst="rect">
            <a:avLst/>
          </a:prstGeom>
          <a:noFill/>
        </p:spPr>
        <p:txBody>
          <a:bodyPr wrap="square" rtlCol="0">
            <a:spAutoFit/>
          </a:bodyPr>
          <a:lstStyle/>
          <a:p>
            <a:r>
              <a:rPr lang="en-US" dirty="0" smtClean="0"/>
              <a:t>But how many calories are in this happy meal?</a:t>
            </a:r>
            <a:endParaRPr lang="en-US" dirty="0"/>
          </a:p>
        </p:txBody>
      </p:sp>
      <p:sp>
        <p:nvSpPr>
          <p:cNvPr id="3" name="TextBox 2"/>
          <p:cNvSpPr txBox="1"/>
          <p:nvPr/>
        </p:nvSpPr>
        <p:spPr>
          <a:xfrm>
            <a:off x="3471334" y="3181047"/>
            <a:ext cx="4377971" cy="2308324"/>
          </a:xfrm>
          <a:prstGeom prst="rect">
            <a:avLst/>
          </a:prstGeom>
          <a:noFill/>
        </p:spPr>
        <p:txBody>
          <a:bodyPr wrap="none" rtlCol="0">
            <a:spAutoFit/>
          </a:bodyPr>
          <a:lstStyle/>
          <a:p>
            <a:r>
              <a:rPr lang="en-US" dirty="0" smtClean="0"/>
              <a:t>Ask the happy meal. It will tell you. You will </a:t>
            </a:r>
          </a:p>
          <a:p>
            <a:r>
              <a:rPr lang="en-US" dirty="0"/>
              <a:t>h</a:t>
            </a:r>
            <a:r>
              <a:rPr lang="en-US" dirty="0" smtClean="0"/>
              <a:t>ave no idea how the number is determined </a:t>
            </a:r>
          </a:p>
          <a:p>
            <a:r>
              <a:rPr lang="en-US" dirty="0" smtClean="0"/>
              <a:t>But the Happy Meal…</a:t>
            </a:r>
          </a:p>
          <a:p>
            <a:endParaRPr lang="en-US" dirty="0"/>
          </a:p>
          <a:p>
            <a:pPr marL="342900" indent="-342900">
              <a:buFont typeface="+mj-lt"/>
              <a:buAutoNum type="arabicPeriod"/>
            </a:pPr>
            <a:r>
              <a:rPr lang="en-US" dirty="0" smtClean="0"/>
              <a:t>Asks the drink how many calories</a:t>
            </a:r>
          </a:p>
          <a:p>
            <a:pPr marL="342900" indent="-342900">
              <a:buFont typeface="+mj-lt"/>
              <a:buAutoNum type="arabicPeriod"/>
            </a:pPr>
            <a:r>
              <a:rPr lang="en-US" dirty="0" smtClean="0"/>
              <a:t>Asks the side dish how many calories</a:t>
            </a:r>
          </a:p>
          <a:p>
            <a:pPr marL="342900" indent="-342900">
              <a:buFont typeface="+mj-lt"/>
              <a:buAutoNum type="arabicPeriod"/>
            </a:pPr>
            <a:r>
              <a:rPr lang="en-US" dirty="0" smtClean="0"/>
              <a:t>Asks the main meal how many calories</a:t>
            </a:r>
          </a:p>
          <a:p>
            <a:pPr marL="342900" indent="-342900">
              <a:buFont typeface="+mj-lt"/>
              <a:buAutoNum type="arabicPeriod"/>
            </a:pPr>
            <a:r>
              <a:rPr lang="en-US" dirty="0" smtClean="0"/>
              <a:t>Add them together</a:t>
            </a:r>
            <a:endParaRPr lang="en-US" dirty="0"/>
          </a:p>
        </p:txBody>
      </p:sp>
    </p:spTree>
    <p:extLst>
      <p:ext uri="{BB962C8B-B14F-4D97-AF65-F5344CB8AC3E}">
        <p14:creationId xmlns:p14="http://schemas.microsoft.com/office/powerpoint/2010/main" val="213287439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Polymorphism?</a:t>
            </a:r>
            <a:endParaRPr lang="en-US" dirty="0"/>
          </a:p>
        </p:txBody>
      </p:sp>
      <p:pic>
        <p:nvPicPr>
          <p:cNvPr id="4" name="Content Placeholder 3"/>
          <p:cNvPicPr>
            <a:picLocks noGrp="1" noChangeAspect="1"/>
          </p:cNvPicPr>
          <p:nvPr>
            <p:ph idx="1"/>
          </p:nvPr>
        </p:nvPicPr>
        <p:blipFill>
          <a:blip r:embed="rId2"/>
          <a:srcRect t="6587" b="6587"/>
          <a:stretch>
            <a:fillRect/>
          </a:stretch>
        </p:blipFill>
        <p:spPr/>
      </p:pic>
    </p:spTree>
    <p:extLst>
      <p:ext uri="{BB962C8B-B14F-4D97-AF65-F5344CB8AC3E}">
        <p14:creationId xmlns:p14="http://schemas.microsoft.com/office/powerpoint/2010/main" val="294026901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Polymorphism?</a:t>
            </a:r>
            <a:endParaRPr lang="en-US" dirty="0"/>
          </a:p>
        </p:txBody>
      </p:sp>
      <p:sp>
        <p:nvSpPr>
          <p:cNvPr id="3" name="Content Placeholder 2"/>
          <p:cNvSpPr>
            <a:spLocks noGrp="1"/>
          </p:cNvSpPr>
          <p:nvPr>
            <p:ph idx="1"/>
          </p:nvPr>
        </p:nvSpPr>
        <p:spPr/>
        <p:txBody>
          <a:bodyPr/>
          <a:lstStyle/>
          <a:p>
            <a:pPr marL="114300" indent="0">
              <a:buNone/>
            </a:pPr>
            <a:r>
              <a:rPr lang="en-US" dirty="0" smtClean="0"/>
              <a:t>We have been asking a lot of different types of objects how many calories they have…</a:t>
            </a:r>
          </a:p>
          <a:p>
            <a:pPr marL="114300" indent="0">
              <a:buNone/>
            </a:pPr>
            <a:endParaRPr lang="en-US" dirty="0"/>
          </a:p>
          <a:p>
            <a:pPr marL="114300" indent="0">
              <a:buNone/>
            </a:pPr>
            <a:r>
              <a:rPr lang="en-US" dirty="0" smtClean="0"/>
              <a:t>In code:</a:t>
            </a:r>
          </a:p>
          <a:p>
            <a:pPr marL="114300" indent="0">
              <a:buNone/>
            </a:pPr>
            <a:endParaRPr lang="en-US" dirty="0"/>
          </a:p>
          <a:p>
            <a:pPr marL="411480" lvl="1" indent="0">
              <a:buNone/>
            </a:pPr>
            <a:r>
              <a:rPr lang="en-US" dirty="0" err="1" smtClean="0">
                <a:solidFill>
                  <a:schemeClr val="tx1">
                    <a:lumMod val="90000"/>
                    <a:lumOff val="10000"/>
                  </a:schemeClr>
                </a:solidFill>
                <a:latin typeface="Courier"/>
                <a:cs typeface="Courier"/>
              </a:rPr>
              <a:t>condiment.calories</a:t>
            </a:r>
            <a:r>
              <a:rPr lang="en-US" dirty="0" smtClean="0">
                <a:solidFill>
                  <a:schemeClr val="tx1">
                    <a:lumMod val="90000"/>
                    <a:lumOff val="10000"/>
                  </a:schemeClr>
                </a:solidFill>
                <a:latin typeface="Courier"/>
                <a:cs typeface="Courier"/>
              </a:rPr>
              <a:t> </a:t>
            </a:r>
          </a:p>
          <a:p>
            <a:pPr marL="411480" lvl="1" indent="0">
              <a:buNone/>
            </a:pPr>
            <a:r>
              <a:rPr lang="en-US" dirty="0" err="1" smtClean="0">
                <a:solidFill>
                  <a:schemeClr val="tx1">
                    <a:lumMod val="90000"/>
                    <a:lumOff val="10000"/>
                  </a:schemeClr>
                </a:solidFill>
                <a:latin typeface="Courier"/>
                <a:cs typeface="Courier"/>
              </a:rPr>
              <a:t>sprite.calories</a:t>
            </a:r>
            <a:endParaRPr lang="en-US" dirty="0" smtClean="0">
              <a:solidFill>
                <a:schemeClr val="tx1">
                  <a:lumMod val="90000"/>
                  <a:lumOff val="10000"/>
                </a:schemeClr>
              </a:solidFill>
              <a:latin typeface="Courier"/>
              <a:cs typeface="Courier"/>
            </a:endParaRPr>
          </a:p>
          <a:p>
            <a:pPr marL="411480" lvl="1" indent="0">
              <a:buNone/>
            </a:pPr>
            <a:r>
              <a:rPr lang="en-US" dirty="0" err="1" smtClean="0">
                <a:solidFill>
                  <a:schemeClr val="tx1">
                    <a:lumMod val="90000"/>
                    <a:lumOff val="10000"/>
                  </a:schemeClr>
                </a:solidFill>
                <a:latin typeface="Courier"/>
                <a:cs typeface="Courier"/>
              </a:rPr>
              <a:t>fries.calories</a:t>
            </a:r>
            <a:endParaRPr lang="en-US" dirty="0" smtClean="0">
              <a:solidFill>
                <a:schemeClr val="tx1">
                  <a:lumMod val="90000"/>
                  <a:lumOff val="10000"/>
                </a:schemeClr>
              </a:solidFill>
              <a:latin typeface="Courier"/>
              <a:cs typeface="Courier"/>
            </a:endParaRPr>
          </a:p>
          <a:p>
            <a:pPr marL="411480" lvl="1" indent="0">
              <a:buNone/>
            </a:pPr>
            <a:r>
              <a:rPr lang="en-US" dirty="0" err="1" smtClean="0">
                <a:solidFill>
                  <a:schemeClr val="tx1">
                    <a:lumMod val="90000"/>
                    <a:lumOff val="10000"/>
                  </a:schemeClr>
                </a:solidFill>
                <a:latin typeface="Courier"/>
                <a:cs typeface="Courier"/>
              </a:rPr>
              <a:t>hamburger.calories</a:t>
            </a:r>
            <a:endParaRPr lang="en-US" dirty="0" smtClean="0">
              <a:solidFill>
                <a:schemeClr val="tx1">
                  <a:lumMod val="90000"/>
                  <a:lumOff val="10000"/>
                </a:schemeClr>
              </a:solidFill>
              <a:latin typeface="Courier"/>
              <a:cs typeface="Courier"/>
            </a:endParaRPr>
          </a:p>
          <a:p>
            <a:pPr marL="411480" lvl="1" indent="0">
              <a:buNone/>
            </a:pPr>
            <a:r>
              <a:rPr lang="en-US" dirty="0" err="1">
                <a:solidFill>
                  <a:schemeClr val="tx1">
                    <a:lumMod val="90000"/>
                    <a:lumOff val="10000"/>
                  </a:schemeClr>
                </a:solidFill>
                <a:latin typeface="Courier"/>
                <a:cs typeface="Courier"/>
              </a:rPr>
              <a:t>h</a:t>
            </a:r>
            <a:r>
              <a:rPr lang="en-US" dirty="0" err="1" smtClean="0">
                <a:solidFill>
                  <a:schemeClr val="tx1">
                    <a:lumMod val="90000"/>
                    <a:lumOff val="10000"/>
                  </a:schemeClr>
                </a:solidFill>
                <a:latin typeface="Courier"/>
                <a:cs typeface="Courier"/>
              </a:rPr>
              <a:t>appy_meal.calories</a:t>
            </a:r>
            <a:endParaRPr lang="en-US" dirty="0">
              <a:solidFill>
                <a:schemeClr val="tx1">
                  <a:lumMod val="90000"/>
                  <a:lumOff val="10000"/>
                </a:schemeClr>
              </a:solidFill>
              <a:latin typeface="Courier"/>
              <a:cs typeface="Courier"/>
            </a:endParaRPr>
          </a:p>
        </p:txBody>
      </p:sp>
    </p:spTree>
    <p:extLst>
      <p:ext uri="{BB962C8B-B14F-4D97-AF65-F5344CB8AC3E}">
        <p14:creationId xmlns:p14="http://schemas.microsoft.com/office/powerpoint/2010/main" val="310238364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Polymorphism?</a:t>
            </a:r>
            <a:endParaRPr lang="en-US" dirty="0"/>
          </a:p>
        </p:txBody>
      </p:sp>
      <p:pic>
        <p:nvPicPr>
          <p:cNvPr id="7" name="Content Placeholder 6" descr="composed-burger.png"/>
          <p:cNvPicPr>
            <a:picLocks noGrp="1" noChangeAspect="1"/>
          </p:cNvPicPr>
          <p:nvPr>
            <p:ph idx="1"/>
          </p:nvPr>
        </p:nvPicPr>
        <p:blipFill>
          <a:blip r:embed="rId2">
            <a:extLst>
              <a:ext uri="{28A0092B-C50C-407E-A947-70E740481C1C}">
                <a14:useLocalDpi xmlns:a14="http://schemas.microsoft.com/office/drawing/2010/main" val="0"/>
              </a:ext>
            </a:extLst>
          </a:blip>
          <a:srcRect t="15299" b="15299"/>
          <a:stretch>
            <a:fillRect/>
          </a:stretch>
        </p:blipFill>
        <p:spPr/>
      </p:pic>
    </p:spTree>
    <p:extLst>
      <p:ext uri="{BB962C8B-B14F-4D97-AF65-F5344CB8AC3E}">
        <p14:creationId xmlns:p14="http://schemas.microsoft.com/office/powerpoint/2010/main" val="409836194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Polymorphism?</a:t>
            </a:r>
            <a:endParaRPr lang="en-US" dirty="0"/>
          </a:p>
        </p:txBody>
      </p:sp>
      <p:pic>
        <p:nvPicPr>
          <p:cNvPr id="7" name="Content Placeholder 6" descr="composed-burger.png"/>
          <p:cNvPicPr>
            <a:picLocks noGrp="1" noChangeAspect="1"/>
          </p:cNvPicPr>
          <p:nvPr>
            <p:ph idx="1"/>
          </p:nvPr>
        </p:nvPicPr>
        <p:blipFill>
          <a:blip r:embed="rId2">
            <a:extLst>
              <a:ext uri="{28A0092B-C50C-407E-A947-70E740481C1C}">
                <a14:useLocalDpi xmlns:a14="http://schemas.microsoft.com/office/drawing/2010/main" val="0"/>
              </a:ext>
            </a:extLst>
          </a:blip>
          <a:srcRect t="15299" b="15299"/>
          <a:stretch>
            <a:fillRect/>
          </a:stretch>
        </p:blipFill>
        <p:spPr/>
      </p:pic>
      <p:pic>
        <p:nvPicPr>
          <p:cNvPr id="3" name="Picture 2"/>
          <p:cNvPicPr>
            <a:picLocks noChangeAspect="1"/>
          </p:cNvPicPr>
          <p:nvPr/>
        </p:nvPicPr>
        <p:blipFill>
          <a:blip r:embed="rId3"/>
          <a:stretch>
            <a:fillRect/>
          </a:stretch>
        </p:blipFill>
        <p:spPr>
          <a:xfrm>
            <a:off x="615648" y="4741332"/>
            <a:ext cx="2531707" cy="1436915"/>
          </a:xfrm>
          <a:prstGeom prst="rect">
            <a:avLst/>
          </a:prstGeom>
        </p:spPr>
      </p:pic>
    </p:spTree>
    <p:extLst>
      <p:ext uri="{BB962C8B-B14F-4D97-AF65-F5344CB8AC3E}">
        <p14:creationId xmlns:p14="http://schemas.microsoft.com/office/powerpoint/2010/main" val="384229784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Frameworks</a:t>
            </a:r>
            <a:endParaRPr lang="en-US" dirty="0"/>
          </a:p>
        </p:txBody>
      </p:sp>
      <p:pic>
        <p:nvPicPr>
          <p:cNvPr id="4" name="Content Placeholder 3"/>
          <p:cNvPicPr>
            <a:picLocks noGrp="1" noChangeAspect="1"/>
          </p:cNvPicPr>
          <p:nvPr>
            <p:ph idx="1"/>
          </p:nvPr>
        </p:nvPicPr>
        <p:blipFill>
          <a:blip r:embed="rId2"/>
          <a:srcRect l="-33596" r="-33596"/>
          <a:stretch>
            <a:fillRect/>
          </a:stretch>
        </p:blipFill>
        <p:spPr/>
      </p:pic>
    </p:spTree>
    <p:extLst>
      <p:ext uri="{BB962C8B-B14F-4D97-AF65-F5344CB8AC3E}">
        <p14:creationId xmlns:p14="http://schemas.microsoft.com/office/powerpoint/2010/main" val="194258523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sp>
        <p:nvSpPr>
          <p:cNvPr id="3" name="Content Placeholder 2"/>
          <p:cNvSpPr>
            <a:spLocks noGrp="1"/>
          </p:cNvSpPr>
          <p:nvPr>
            <p:ph idx="1"/>
          </p:nvPr>
        </p:nvSpPr>
        <p:spPr/>
        <p:txBody>
          <a:bodyPr/>
          <a:lstStyle/>
          <a:p>
            <a:r>
              <a:rPr lang="en-US" dirty="0" smtClean="0"/>
              <a:t>Model View Controller </a:t>
            </a:r>
          </a:p>
          <a:p>
            <a:r>
              <a:rPr lang="en-US" dirty="0" smtClean="0"/>
              <a:t>Design pattern / Architecture</a:t>
            </a:r>
          </a:p>
          <a:p>
            <a:r>
              <a:rPr lang="en-US" dirty="0" smtClean="0"/>
              <a:t>Standard </a:t>
            </a:r>
            <a:r>
              <a:rPr lang="en-US" dirty="0"/>
              <a:t>in the design of modern web applications</a:t>
            </a:r>
            <a:endParaRPr lang="en-US" dirty="0" smtClean="0"/>
          </a:p>
          <a:p>
            <a:r>
              <a:rPr lang="en-US" dirty="0" smtClean="0"/>
              <a:t>Decouple Presentation from Data</a:t>
            </a:r>
          </a:p>
          <a:p>
            <a:r>
              <a:rPr lang="en-US" dirty="0" smtClean="0"/>
              <a:t>Separation of Concerns</a:t>
            </a:r>
          </a:p>
          <a:p>
            <a:endParaRPr lang="en-US" dirty="0"/>
          </a:p>
        </p:txBody>
      </p:sp>
    </p:spTree>
    <p:extLst>
      <p:ext uri="{BB962C8B-B14F-4D97-AF65-F5344CB8AC3E}">
        <p14:creationId xmlns:p14="http://schemas.microsoft.com/office/powerpoint/2010/main" val="275557233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Framework</a:t>
            </a:r>
            <a:endParaRPr lang="en-US" dirty="0"/>
          </a:p>
        </p:txBody>
      </p:sp>
      <p:sp>
        <p:nvSpPr>
          <p:cNvPr id="3" name="Content Placeholder 2"/>
          <p:cNvSpPr>
            <a:spLocks noGrp="1"/>
          </p:cNvSpPr>
          <p:nvPr>
            <p:ph idx="1"/>
          </p:nvPr>
        </p:nvSpPr>
        <p:spPr/>
        <p:txBody>
          <a:bodyPr/>
          <a:lstStyle/>
          <a:p>
            <a:r>
              <a:rPr lang="en-US" dirty="0" smtClean="0"/>
              <a:t>…is </a:t>
            </a:r>
            <a:r>
              <a:rPr lang="en-US" dirty="0"/>
              <a:t>an abstraction in which software providing generic functionality can be selectively changed by user code, thus providing application specific software. It is a collection of software libraries providing a defined application programming interface (API)</a:t>
            </a:r>
            <a:r>
              <a:rPr lang="en-US" dirty="0" smtClean="0"/>
              <a:t>.</a:t>
            </a:r>
          </a:p>
          <a:p>
            <a:pPr marL="0" indent="0">
              <a:buNone/>
            </a:pPr>
            <a:endParaRPr lang="en-US" i="1" dirty="0" smtClean="0"/>
          </a:p>
          <a:p>
            <a:pPr marL="0" indent="0" algn="r">
              <a:buNone/>
            </a:pPr>
            <a:r>
              <a:rPr lang="en-US" i="1" dirty="0" smtClean="0"/>
              <a:t>From </a:t>
            </a:r>
            <a:r>
              <a:rPr lang="en-US" i="1" dirty="0" err="1" smtClean="0"/>
              <a:t>wikipedia.org</a:t>
            </a:r>
            <a:endParaRPr lang="en-US" i="1" dirty="0"/>
          </a:p>
          <a:p>
            <a:pPr marL="0" indent="0">
              <a:buNone/>
            </a:pPr>
            <a:endParaRPr lang="en-US" dirty="0"/>
          </a:p>
        </p:txBody>
      </p:sp>
    </p:spTree>
    <p:extLst>
      <p:ext uri="{BB962C8B-B14F-4D97-AF65-F5344CB8AC3E}">
        <p14:creationId xmlns:p14="http://schemas.microsoft.com/office/powerpoint/2010/main" val="14803705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Ruby Object</a:t>
            </a:r>
            <a:endParaRPr lang="en-US" dirty="0"/>
          </a:p>
        </p:txBody>
      </p:sp>
      <p:sp>
        <p:nvSpPr>
          <p:cNvPr id="3" name="Content Placeholder 2"/>
          <p:cNvSpPr>
            <a:spLocks noGrp="1"/>
          </p:cNvSpPr>
          <p:nvPr>
            <p:ph idx="1"/>
          </p:nvPr>
        </p:nvSpPr>
        <p:spPr/>
        <p:txBody>
          <a:bodyPr>
            <a:normAutofit/>
          </a:bodyPr>
          <a:lstStyle/>
          <a:p>
            <a:pPr marL="0" indent="0">
              <a:buNone/>
            </a:pPr>
            <a:r>
              <a:rPr lang="en-US" dirty="0">
                <a:solidFill>
                  <a:schemeClr val="tx2">
                    <a:lumMod val="75000"/>
                  </a:schemeClr>
                </a:solidFill>
                <a:latin typeface="Courier"/>
                <a:cs typeface="Courier"/>
              </a:rPr>
              <a:t>class</a:t>
            </a:r>
            <a:r>
              <a:rPr lang="en-US" dirty="0">
                <a:latin typeface="Courier"/>
                <a:cs typeface="Courier"/>
              </a:rPr>
              <a:t> Soda </a:t>
            </a:r>
            <a:r>
              <a:rPr lang="en-US" dirty="0">
                <a:solidFill>
                  <a:srgbClr val="008000"/>
                </a:solidFill>
                <a:latin typeface="Courier"/>
                <a:cs typeface="Courier"/>
              </a:rPr>
              <a:t>&lt; Drink</a:t>
            </a:r>
          </a:p>
          <a:p>
            <a:pPr marL="0" indent="0">
              <a:buNone/>
            </a:pPr>
            <a:r>
              <a:rPr lang="en-US" dirty="0">
                <a:latin typeface="Courier"/>
                <a:cs typeface="Courier"/>
              </a:rPr>
              <a:t>  </a:t>
            </a:r>
            <a:r>
              <a:rPr lang="en-US" dirty="0" err="1">
                <a:solidFill>
                  <a:srgbClr val="A53926"/>
                </a:solidFill>
                <a:latin typeface="Courier"/>
                <a:cs typeface="Courier"/>
              </a:rPr>
              <a:t>def</a:t>
            </a:r>
            <a:r>
              <a:rPr lang="en-US" dirty="0">
                <a:solidFill>
                  <a:srgbClr val="A53926"/>
                </a:solidFill>
                <a:latin typeface="Courier"/>
                <a:cs typeface="Courier"/>
              </a:rPr>
              <a:t> </a:t>
            </a:r>
            <a:r>
              <a:rPr lang="en-US" dirty="0">
                <a:solidFill>
                  <a:srgbClr val="008000"/>
                </a:solidFill>
                <a:latin typeface="Courier"/>
                <a:cs typeface="Courier"/>
              </a:rPr>
              <a:t>initialize</a:t>
            </a:r>
            <a:r>
              <a:rPr lang="en-US" dirty="0">
                <a:latin typeface="Courier"/>
                <a:cs typeface="Courier"/>
              </a:rPr>
              <a:t>(</a:t>
            </a:r>
            <a:r>
              <a:rPr lang="en-US" dirty="0" smtClean="0">
                <a:solidFill>
                  <a:srgbClr val="FF6600"/>
                </a:solidFill>
                <a:latin typeface="Courier"/>
                <a:cs typeface="Courier"/>
              </a:rPr>
              <a:t>syrup</a:t>
            </a:r>
            <a:r>
              <a:rPr lang="en-US" dirty="0" smtClean="0">
                <a:latin typeface="Courier"/>
                <a:cs typeface="Courier"/>
              </a:rPr>
              <a:t>, </a:t>
            </a:r>
            <a:r>
              <a:rPr lang="en-US" dirty="0" smtClean="0">
                <a:solidFill>
                  <a:srgbClr val="FF6600"/>
                </a:solidFill>
                <a:latin typeface="Courier"/>
                <a:cs typeface="Courier"/>
              </a:rPr>
              <a:t>water</a:t>
            </a:r>
            <a:r>
              <a:rPr lang="en-US" dirty="0" smtClean="0">
                <a:latin typeface="Courier"/>
                <a:cs typeface="Courier"/>
              </a:rPr>
              <a:t>)</a:t>
            </a:r>
            <a:endParaRPr lang="en-US" dirty="0">
              <a:latin typeface="Courier"/>
              <a:cs typeface="Courier"/>
            </a:endParaRPr>
          </a:p>
          <a:p>
            <a:pPr marL="0" indent="0">
              <a:buNone/>
            </a:pPr>
            <a:r>
              <a:rPr lang="en-US" dirty="0">
                <a:latin typeface="Courier"/>
                <a:cs typeface="Courier"/>
              </a:rPr>
              <a:t>    @syrup </a:t>
            </a:r>
            <a:r>
              <a:rPr lang="en-US" dirty="0">
                <a:solidFill>
                  <a:schemeClr val="tx2">
                    <a:lumMod val="75000"/>
                  </a:schemeClr>
                </a:solidFill>
                <a:latin typeface="Courier"/>
                <a:cs typeface="Courier"/>
              </a:rPr>
              <a:t>=</a:t>
            </a:r>
            <a:r>
              <a:rPr lang="en-US" dirty="0">
                <a:latin typeface="Courier"/>
                <a:cs typeface="Courier"/>
              </a:rPr>
              <a:t> syrup</a:t>
            </a:r>
          </a:p>
          <a:p>
            <a:pPr marL="0" indent="0">
              <a:buNone/>
            </a:pPr>
            <a:r>
              <a:rPr lang="en-US" dirty="0">
                <a:latin typeface="Courier"/>
                <a:cs typeface="Courier"/>
              </a:rPr>
              <a:t>    @water </a:t>
            </a:r>
            <a:r>
              <a:rPr lang="en-US" dirty="0">
                <a:solidFill>
                  <a:srgbClr val="A53926"/>
                </a:solidFill>
                <a:latin typeface="Courier"/>
                <a:cs typeface="Courier"/>
              </a:rPr>
              <a:t>=</a:t>
            </a:r>
            <a:r>
              <a:rPr lang="en-US" dirty="0">
                <a:latin typeface="Courier"/>
                <a:cs typeface="Courier"/>
              </a:rPr>
              <a:t> water</a:t>
            </a:r>
          </a:p>
          <a:p>
            <a:pPr marL="0" indent="0">
              <a:buNone/>
            </a:pPr>
            <a:r>
              <a:rPr lang="en-US" dirty="0">
                <a:latin typeface="Courier"/>
                <a:cs typeface="Courier"/>
              </a:rPr>
              <a:t>    @calories </a:t>
            </a:r>
            <a:r>
              <a:rPr lang="en-US" dirty="0">
                <a:solidFill>
                  <a:srgbClr val="A53926"/>
                </a:solidFill>
                <a:latin typeface="Courier"/>
                <a:cs typeface="Courier"/>
              </a:rPr>
              <a:t>=</a:t>
            </a:r>
            <a:r>
              <a:rPr lang="en-US" dirty="0">
                <a:latin typeface="Courier"/>
                <a:cs typeface="Courier"/>
              </a:rPr>
              <a:t> </a:t>
            </a:r>
            <a:r>
              <a:rPr lang="en-US" dirty="0">
                <a:solidFill>
                  <a:schemeClr val="accent4">
                    <a:lumMod val="60000"/>
                    <a:lumOff val="40000"/>
                  </a:schemeClr>
                </a:solidFill>
                <a:latin typeface="Courier"/>
                <a:cs typeface="Courier"/>
              </a:rPr>
              <a:t>100</a:t>
            </a:r>
          </a:p>
          <a:p>
            <a:pPr marL="0" indent="0">
              <a:buNone/>
            </a:pPr>
            <a:r>
              <a:rPr lang="en-US" dirty="0">
                <a:latin typeface="Courier"/>
                <a:cs typeface="Courier"/>
              </a:rPr>
              <a:t>  </a:t>
            </a:r>
            <a:r>
              <a:rPr lang="en-US" dirty="0" smtClean="0">
                <a:solidFill>
                  <a:srgbClr val="A53926"/>
                </a:solidFill>
                <a:latin typeface="Courier"/>
                <a:cs typeface="Courier"/>
              </a:rPr>
              <a:t>end</a:t>
            </a:r>
            <a:endParaRPr lang="en-US" dirty="0">
              <a:latin typeface="Courier"/>
              <a:cs typeface="Courier"/>
            </a:endParaRPr>
          </a:p>
          <a:p>
            <a:pPr marL="0" indent="0">
              <a:buNone/>
            </a:pPr>
            <a:r>
              <a:rPr lang="en-US" dirty="0">
                <a:latin typeface="Courier"/>
                <a:cs typeface="Courier"/>
              </a:rPr>
              <a:t>  </a:t>
            </a:r>
            <a:r>
              <a:rPr lang="en-US" dirty="0" err="1">
                <a:solidFill>
                  <a:srgbClr val="A53926"/>
                </a:solidFill>
                <a:latin typeface="Courier"/>
                <a:cs typeface="Courier"/>
              </a:rPr>
              <a:t>def</a:t>
            </a:r>
            <a:r>
              <a:rPr lang="en-US" dirty="0">
                <a:solidFill>
                  <a:srgbClr val="A53926"/>
                </a:solidFill>
                <a:latin typeface="Courier"/>
                <a:cs typeface="Courier"/>
              </a:rPr>
              <a:t> </a:t>
            </a:r>
            <a:r>
              <a:rPr lang="en-US" dirty="0">
                <a:solidFill>
                  <a:srgbClr val="008000"/>
                </a:solidFill>
                <a:latin typeface="Courier"/>
                <a:cs typeface="Courier"/>
              </a:rPr>
              <a:t>calories</a:t>
            </a:r>
          </a:p>
          <a:p>
            <a:pPr marL="0" indent="0">
              <a:buNone/>
            </a:pPr>
            <a:r>
              <a:rPr lang="en-US" dirty="0">
                <a:latin typeface="Courier"/>
                <a:cs typeface="Courier"/>
              </a:rPr>
              <a:t>    </a:t>
            </a:r>
            <a:r>
              <a:rPr lang="en-US" dirty="0">
                <a:solidFill>
                  <a:srgbClr val="A53926"/>
                </a:solidFill>
                <a:latin typeface="Courier"/>
                <a:cs typeface="Courier"/>
              </a:rPr>
              <a:t>return</a:t>
            </a:r>
            <a:r>
              <a:rPr lang="en-US" dirty="0">
                <a:latin typeface="Courier"/>
                <a:cs typeface="Courier"/>
              </a:rPr>
              <a:t> @calories</a:t>
            </a:r>
          </a:p>
          <a:p>
            <a:pPr marL="0" indent="0">
              <a:buNone/>
            </a:pPr>
            <a:r>
              <a:rPr lang="en-US" dirty="0">
                <a:latin typeface="Courier"/>
                <a:cs typeface="Courier"/>
              </a:rPr>
              <a:t>  </a:t>
            </a:r>
            <a:r>
              <a:rPr lang="en-US" dirty="0">
                <a:solidFill>
                  <a:srgbClr val="A53926"/>
                </a:solidFill>
                <a:latin typeface="Courier"/>
                <a:cs typeface="Courier"/>
              </a:rPr>
              <a:t>end</a:t>
            </a:r>
          </a:p>
          <a:p>
            <a:pPr marL="0" indent="0">
              <a:buNone/>
            </a:pPr>
            <a:r>
              <a:rPr lang="en-US" dirty="0">
                <a:solidFill>
                  <a:srgbClr val="A53926"/>
                </a:solidFill>
                <a:latin typeface="Courier"/>
                <a:cs typeface="Courier"/>
              </a:rPr>
              <a:t>end</a:t>
            </a:r>
          </a:p>
        </p:txBody>
      </p:sp>
    </p:spTree>
    <p:extLst>
      <p:ext uri="{BB962C8B-B14F-4D97-AF65-F5344CB8AC3E}">
        <p14:creationId xmlns:p14="http://schemas.microsoft.com/office/powerpoint/2010/main" val="79735979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Framework</a:t>
            </a:r>
            <a:endParaRPr lang="en-US" dirty="0"/>
          </a:p>
        </p:txBody>
      </p:sp>
      <p:sp>
        <p:nvSpPr>
          <p:cNvPr id="3" name="Content Placeholder 2"/>
          <p:cNvSpPr>
            <a:spLocks noGrp="1"/>
          </p:cNvSpPr>
          <p:nvPr>
            <p:ph idx="1"/>
          </p:nvPr>
        </p:nvSpPr>
        <p:spPr/>
        <p:txBody>
          <a:bodyPr/>
          <a:lstStyle/>
          <a:p>
            <a:pPr marL="0" indent="0">
              <a:buNone/>
            </a:pPr>
            <a:r>
              <a:rPr lang="en-US" dirty="0" smtClean="0"/>
              <a:t>Allows designers </a:t>
            </a:r>
            <a:r>
              <a:rPr lang="en-US" dirty="0"/>
              <a:t>and programmers to devote their time to meeting software requirements rather than dealing with the more standard low-level details of providing a working system, thereby reducing overall development </a:t>
            </a:r>
            <a:r>
              <a:rPr lang="en-US" dirty="0" smtClean="0"/>
              <a:t>time</a:t>
            </a:r>
          </a:p>
          <a:p>
            <a:endParaRPr lang="en-US" dirty="0"/>
          </a:p>
          <a:p>
            <a:pPr marL="0" indent="0" algn="r">
              <a:buNone/>
            </a:pPr>
            <a:r>
              <a:rPr lang="en-US" i="1" dirty="0" smtClean="0"/>
              <a:t>From </a:t>
            </a:r>
            <a:r>
              <a:rPr lang="en-US" i="1" dirty="0" err="1" smtClean="0"/>
              <a:t>wikipedia.org</a:t>
            </a:r>
            <a:endParaRPr lang="en-US" i="1" dirty="0"/>
          </a:p>
        </p:txBody>
      </p:sp>
    </p:spTree>
    <p:extLst>
      <p:ext uri="{BB962C8B-B14F-4D97-AF65-F5344CB8AC3E}">
        <p14:creationId xmlns:p14="http://schemas.microsoft.com/office/powerpoint/2010/main" val="18552214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normAutofit/>
          </a:bodyPr>
          <a:lstStyle/>
          <a:p>
            <a:r>
              <a:rPr lang="en-US" dirty="0" smtClean="0"/>
              <a:t>Structured and consistent</a:t>
            </a:r>
          </a:p>
          <a:p>
            <a:r>
              <a:rPr lang="en-US" dirty="0" smtClean="0"/>
              <a:t>Alleviates common tasks</a:t>
            </a:r>
          </a:p>
          <a:p>
            <a:r>
              <a:rPr lang="en-US" dirty="0" smtClean="0"/>
              <a:t>Makes things easy</a:t>
            </a:r>
          </a:p>
          <a:p>
            <a:r>
              <a:rPr lang="en-US" dirty="0" smtClean="0"/>
              <a:t>Makes you productive</a:t>
            </a:r>
          </a:p>
          <a:p>
            <a:r>
              <a:rPr lang="en-US" dirty="0" smtClean="0"/>
              <a:t>Makes </a:t>
            </a:r>
            <a:r>
              <a:rPr lang="en-US" dirty="0"/>
              <a:t>t</a:t>
            </a:r>
            <a:r>
              <a:rPr lang="en-US" dirty="0" smtClean="0"/>
              <a:t>eamwork easier</a:t>
            </a:r>
          </a:p>
          <a:p>
            <a:r>
              <a:rPr lang="en-US" dirty="0" smtClean="0"/>
              <a:t>Makes applications easier to support</a:t>
            </a:r>
          </a:p>
          <a:p>
            <a:r>
              <a:rPr lang="en-US" dirty="0" smtClean="0"/>
              <a:t>Makes applications easier to extend</a:t>
            </a:r>
          </a:p>
        </p:txBody>
      </p:sp>
    </p:spTree>
    <p:extLst>
      <p:ext uri="{BB962C8B-B14F-4D97-AF65-F5344CB8AC3E}">
        <p14:creationId xmlns:p14="http://schemas.microsoft.com/office/powerpoint/2010/main" val="173315198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sp>
        <p:nvSpPr>
          <p:cNvPr id="3" name="Content Placeholder 2"/>
          <p:cNvSpPr>
            <a:spLocks noGrp="1"/>
          </p:cNvSpPr>
          <p:nvPr>
            <p:ph idx="1"/>
          </p:nvPr>
        </p:nvSpPr>
        <p:spPr/>
        <p:txBody>
          <a:bodyPr/>
          <a:lstStyle/>
          <a:p>
            <a:r>
              <a:rPr lang="en-US" dirty="0" smtClean="0"/>
              <a:t>Model</a:t>
            </a:r>
            <a:endParaRPr lang="en-US" dirty="0"/>
          </a:p>
        </p:txBody>
      </p:sp>
    </p:spTree>
    <p:extLst>
      <p:ext uri="{BB962C8B-B14F-4D97-AF65-F5344CB8AC3E}">
        <p14:creationId xmlns:p14="http://schemas.microsoft.com/office/powerpoint/2010/main" val="64439087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sp>
        <p:nvSpPr>
          <p:cNvPr id="3" name="Content Placeholder 2"/>
          <p:cNvSpPr>
            <a:spLocks noGrp="1"/>
          </p:cNvSpPr>
          <p:nvPr>
            <p:ph idx="1"/>
          </p:nvPr>
        </p:nvSpPr>
        <p:spPr/>
        <p:txBody>
          <a:bodyPr/>
          <a:lstStyle/>
          <a:p>
            <a:r>
              <a:rPr lang="en-US" dirty="0" smtClean="0"/>
              <a:t>Model</a:t>
            </a:r>
          </a:p>
          <a:p>
            <a:pPr lvl="1"/>
            <a:r>
              <a:rPr lang="en-US" dirty="0" smtClean="0"/>
              <a:t>Your Data</a:t>
            </a:r>
          </a:p>
          <a:p>
            <a:pPr lvl="1"/>
            <a:r>
              <a:rPr lang="en-US" dirty="0" smtClean="0"/>
              <a:t>Business Logic</a:t>
            </a:r>
          </a:p>
          <a:p>
            <a:pPr lvl="1"/>
            <a:r>
              <a:rPr lang="en-US" dirty="0" smtClean="0"/>
              <a:t>Knows nothing about how the data will be presented to a user</a:t>
            </a:r>
          </a:p>
        </p:txBody>
      </p:sp>
    </p:spTree>
    <p:extLst>
      <p:ext uri="{BB962C8B-B14F-4D97-AF65-F5344CB8AC3E}">
        <p14:creationId xmlns:p14="http://schemas.microsoft.com/office/powerpoint/2010/main" val="341408180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sp>
        <p:nvSpPr>
          <p:cNvPr id="3" name="Content Placeholder 2"/>
          <p:cNvSpPr>
            <a:spLocks noGrp="1"/>
          </p:cNvSpPr>
          <p:nvPr>
            <p:ph idx="1"/>
          </p:nvPr>
        </p:nvSpPr>
        <p:spPr/>
        <p:txBody>
          <a:bodyPr/>
          <a:lstStyle/>
          <a:p>
            <a:r>
              <a:rPr lang="en-US" dirty="0" smtClean="0"/>
              <a:t>Model</a:t>
            </a:r>
          </a:p>
          <a:p>
            <a:r>
              <a:rPr lang="en-US" dirty="0" smtClean="0"/>
              <a:t>View</a:t>
            </a:r>
          </a:p>
        </p:txBody>
      </p:sp>
    </p:spTree>
    <p:extLst>
      <p:ext uri="{BB962C8B-B14F-4D97-AF65-F5344CB8AC3E}">
        <p14:creationId xmlns:p14="http://schemas.microsoft.com/office/powerpoint/2010/main" val="85355862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sp>
        <p:nvSpPr>
          <p:cNvPr id="3" name="Content Placeholder 2"/>
          <p:cNvSpPr>
            <a:spLocks noGrp="1"/>
          </p:cNvSpPr>
          <p:nvPr>
            <p:ph idx="1"/>
          </p:nvPr>
        </p:nvSpPr>
        <p:spPr/>
        <p:txBody>
          <a:bodyPr/>
          <a:lstStyle/>
          <a:p>
            <a:r>
              <a:rPr lang="en-US" dirty="0" smtClean="0"/>
              <a:t>Model</a:t>
            </a:r>
          </a:p>
          <a:p>
            <a:r>
              <a:rPr lang="en-US" dirty="0" smtClean="0"/>
              <a:t>View</a:t>
            </a:r>
          </a:p>
          <a:p>
            <a:pPr lvl="1"/>
            <a:r>
              <a:rPr lang="en-US" dirty="0" smtClean="0"/>
              <a:t>Presentation Layer</a:t>
            </a:r>
          </a:p>
          <a:p>
            <a:pPr lvl="1"/>
            <a:r>
              <a:rPr lang="en-US" dirty="0" smtClean="0"/>
              <a:t>HTML/CSS</a:t>
            </a:r>
          </a:p>
          <a:p>
            <a:pPr lvl="1"/>
            <a:r>
              <a:rPr lang="en-US" dirty="0" smtClean="0"/>
              <a:t>XML/JSON</a:t>
            </a:r>
          </a:p>
          <a:p>
            <a:pPr lvl="1"/>
            <a:r>
              <a:rPr lang="en-US" dirty="0" smtClean="0"/>
              <a:t>PDF</a:t>
            </a:r>
          </a:p>
          <a:p>
            <a:pPr lvl="1"/>
            <a:r>
              <a:rPr lang="en-US" dirty="0" smtClean="0"/>
              <a:t>Has no idea where the data came from</a:t>
            </a:r>
          </a:p>
        </p:txBody>
      </p:sp>
    </p:spTree>
    <p:extLst>
      <p:ext uri="{BB962C8B-B14F-4D97-AF65-F5344CB8AC3E}">
        <p14:creationId xmlns:p14="http://schemas.microsoft.com/office/powerpoint/2010/main" val="262788420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sp>
        <p:nvSpPr>
          <p:cNvPr id="3" name="Content Placeholder 2"/>
          <p:cNvSpPr>
            <a:spLocks noGrp="1"/>
          </p:cNvSpPr>
          <p:nvPr>
            <p:ph idx="1"/>
          </p:nvPr>
        </p:nvSpPr>
        <p:spPr/>
        <p:txBody>
          <a:bodyPr/>
          <a:lstStyle/>
          <a:p>
            <a:r>
              <a:rPr lang="en-US" dirty="0" smtClean="0"/>
              <a:t>Model</a:t>
            </a:r>
          </a:p>
          <a:p>
            <a:r>
              <a:rPr lang="en-US" dirty="0" smtClean="0"/>
              <a:t>View</a:t>
            </a:r>
            <a:endParaRPr lang="en-US" dirty="0"/>
          </a:p>
          <a:p>
            <a:r>
              <a:rPr lang="en-US" dirty="0" smtClean="0"/>
              <a:t>Controller</a:t>
            </a:r>
          </a:p>
        </p:txBody>
      </p:sp>
    </p:spTree>
    <p:extLst>
      <p:ext uri="{BB962C8B-B14F-4D97-AF65-F5344CB8AC3E}">
        <p14:creationId xmlns:p14="http://schemas.microsoft.com/office/powerpoint/2010/main" val="69326337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sp>
        <p:nvSpPr>
          <p:cNvPr id="3" name="Content Placeholder 2"/>
          <p:cNvSpPr>
            <a:spLocks noGrp="1"/>
          </p:cNvSpPr>
          <p:nvPr>
            <p:ph idx="1"/>
          </p:nvPr>
        </p:nvSpPr>
        <p:spPr/>
        <p:txBody>
          <a:bodyPr/>
          <a:lstStyle/>
          <a:p>
            <a:r>
              <a:rPr lang="en-US" dirty="0" smtClean="0"/>
              <a:t>Model</a:t>
            </a:r>
          </a:p>
          <a:p>
            <a:r>
              <a:rPr lang="en-US" dirty="0" smtClean="0"/>
              <a:t>View</a:t>
            </a:r>
            <a:endParaRPr lang="en-US" dirty="0"/>
          </a:p>
          <a:p>
            <a:r>
              <a:rPr lang="en-US" dirty="0" smtClean="0"/>
              <a:t>Controller</a:t>
            </a:r>
          </a:p>
          <a:p>
            <a:pPr lvl="1"/>
            <a:r>
              <a:rPr lang="en-US" dirty="0" smtClean="0"/>
              <a:t>Receives request from user</a:t>
            </a:r>
          </a:p>
          <a:p>
            <a:pPr lvl="1"/>
            <a:r>
              <a:rPr lang="en-US" dirty="0" smtClean="0"/>
              <a:t>Talks to the model to get any needed data</a:t>
            </a:r>
          </a:p>
          <a:p>
            <a:pPr lvl="1"/>
            <a:r>
              <a:rPr lang="en-US" dirty="0" smtClean="0"/>
              <a:t>Passes data to the view</a:t>
            </a:r>
          </a:p>
        </p:txBody>
      </p:sp>
    </p:spTree>
    <p:extLst>
      <p:ext uri="{BB962C8B-B14F-4D97-AF65-F5344CB8AC3E}">
        <p14:creationId xmlns:p14="http://schemas.microsoft.com/office/powerpoint/2010/main" val="306791446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pic>
        <p:nvPicPr>
          <p:cNvPr id="6" name="Content Placeholder 5" descr="mvc.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2409" b="6321"/>
          <a:stretch/>
        </p:blipFill>
        <p:spPr>
          <a:xfrm>
            <a:off x="457200" y="1940110"/>
            <a:ext cx="8229600" cy="4536889"/>
          </a:xfrm>
        </p:spPr>
      </p:pic>
      <p:sp>
        <p:nvSpPr>
          <p:cNvPr id="8" name="TextBox 7"/>
          <p:cNvSpPr txBox="1"/>
          <p:nvPr/>
        </p:nvSpPr>
        <p:spPr>
          <a:xfrm>
            <a:off x="2456939" y="1650573"/>
            <a:ext cx="2850284" cy="400110"/>
          </a:xfrm>
          <a:prstGeom prst="rect">
            <a:avLst/>
          </a:prstGeom>
          <a:noFill/>
        </p:spPr>
        <p:txBody>
          <a:bodyPr wrap="none" rtlCol="0">
            <a:spAutoFit/>
          </a:bodyPr>
          <a:lstStyle/>
          <a:p>
            <a:r>
              <a:rPr lang="en-US" sz="2000" dirty="0" smtClean="0">
                <a:latin typeface="Arial"/>
                <a:cs typeface="Arial"/>
              </a:rPr>
              <a:t>http://</a:t>
            </a:r>
            <a:r>
              <a:rPr lang="en-US" sz="2000" dirty="0" err="1" smtClean="0">
                <a:latin typeface="Arial"/>
                <a:cs typeface="Arial"/>
              </a:rPr>
              <a:t>myapp.com</a:t>
            </a:r>
            <a:r>
              <a:rPr lang="en-US" sz="2000" dirty="0" smtClean="0">
                <a:latin typeface="Arial"/>
                <a:cs typeface="Arial"/>
              </a:rPr>
              <a:t>/users</a:t>
            </a:r>
            <a:endParaRPr lang="en-US" sz="2000" dirty="0">
              <a:latin typeface="Arial"/>
              <a:cs typeface="Arial"/>
            </a:endParaRPr>
          </a:p>
        </p:txBody>
      </p:sp>
    </p:spTree>
    <p:extLst>
      <p:ext uri="{BB962C8B-B14F-4D97-AF65-F5344CB8AC3E}">
        <p14:creationId xmlns:p14="http://schemas.microsoft.com/office/powerpoint/2010/main" val="127924633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pic>
        <p:nvPicPr>
          <p:cNvPr id="11" name="Content Placeholder 10" descr="mvc-xml.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4391" b="6321"/>
          <a:stretch/>
        </p:blipFill>
        <p:spPr>
          <a:xfrm>
            <a:off x="457200" y="2050682"/>
            <a:ext cx="8229600" cy="4426317"/>
          </a:xfrm>
        </p:spPr>
      </p:pic>
      <p:sp>
        <p:nvSpPr>
          <p:cNvPr id="12" name="TextBox 11"/>
          <p:cNvSpPr txBox="1"/>
          <p:nvPr/>
        </p:nvSpPr>
        <p:spPr>
          <a:xfrm>
            <a:off x="2456939" y="1650573"/>
            <a:ext cx="3320415" cy="400110"/>
          </a:xfrm>
          <a:prstGeom prst="rect">
            <a:avLst/>
          </a:prstGeom>
          <a:noFill/>
        </p:spPr>
        <p:txBody>
          <a:bodyPr wrap="none" rtlCol="0">
            <a:spAutoFit/>
          </a:bodyPr>
          <a:lstStyle/>
          <a:p>
            <a:r>
              <a:rPr lang="en-US" sz="2000" dirty="0" smtClean="0">
                <a:latin typeface="Arial"/>
                <a:cs typeface="Arial"/>
              </a:rPr>
              <a:t>http://</a:t>
            </a:r>
            <a:r>
              <a:rPr lang="en-US" sz="2000" dirty="0" err="1" smtClean="0">
                <a:latin typeface="Arial"/>
                <a:cs typeface="Arial"/>
              </a:rPr>
              <a:t>myapp.com</a:t>
            </a:r>
            <a:r>
              <a:rPr lang="en-US" sz="2000" dirty="0" smtClean="0">
                <a:latin typeface="Arial"/>
                <a:cs typeface="Arial"/>
              </a:rPr>
              <a:t>/</a:t>
            </a:r>
            <a:r>
              <a:rPr lang="en-US" sz="2000" dirty="0" err="1" smtClean="0">
                <a:latin typeface="Arial"/>
                <a:cs typeface="Arial"/>
              </a:rPr>
              <a:t>users.xml</a:t>
            </a:r>
            <a:endParaRPr lang="en-US" sz="2000" dirty="0">
              <a:latin typeface="Arial"/>
              <a:cs typeface="Arial"/>
            </a:endParaRPr>
          </a:p>
        </p:txBody>
      </p:sp>
    </p:spTree>
    <p:extLst>
      <p:ext uri="{BB962C8B-B14F-4D97-AF65-F5344CB8AC3E}">
        <p14:creationId xmlns:p14="http://schemas.microsoft.com/office/powerpoint/2010/main" val="14218319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Domain</a:t>
            </a:r>
            <a:endParaRPr lang="en-US" dirty="0"/>
          </a:p>
        </p:txBody>
      </p:sp>
      <p:sp>
        <p:nvSpPr>
          <p:cNvPr id="3" name="Content Placeholder 2"/>
          <p:cNvSpPr>
            <a:spLocks noGrp="1"/>
          </p:cNvSpPr>
          <p:nvPr>
            <p:ph idx="1"/>
          </p:nvPr>
        </p:nvSpPr>
        <p:spPr/>
        <p:txBody>
          <a:bodyPr>
            <a:normAutofit/>
          </a:bodyPr>
          <a:lstStyle/>
          <a:p>
            <a:pPr marL="114300" indent="0">
              <a:buNone/>
            </a:pPr>
            <a:r>
              <a:rPr lang="en-US" dirty="0" smtClean="0"/>
              <a:t>You are presented with a set of features or functions your web app needs to have.</a:t>
            </a:r>
          </a:p>
          <a:p>
            <a:pPr lvl="1"/>
            <a:r>
              <a:rPr lang="en-US" dirty="0" smtClean="0"/>
              <a:t>What are the real world objects that are involved?</a:t>
            </a:r>
          </a:p>
          <a:p>
            <a:pPr lvl="1"/>
            <a:r>
              <a:rPr lang="en-US" dirty="0" smtClean="0"/>
              <a:t>What are their properties?</a:t>
            </a:r>
          </a:p>
          <a:p>
            <a:pPr lvl="1"/>
            <a:r>
              <a:rPr lang="en-US" dirty="0" smtClean="0"/>
              <a:t>What are their behaviors?</a:t>
            </a:r>
          </a:p>
          <a:p>
            <a:pPr lvl="1"/>
            <a:r>
              <a:rPr lang="en-US" dirty="0" smtClean="0"/>
              <a:t>How do they relate to each other?</a:t>
            </a:r>
          </a:p>
          <a:p>
            <a:endParaRPr lang="en-US" dirty="0"/>
          </a:p>
          <a:p>
            <a:pPr marL="114300" indent="0">
              <a:buNone/>
            </a:pPr>
            <a:r>
              <a:rPr lang="en-US" dirty="0" smtClean="0"/>
              <a:t>A good Object Domain will</a:t>
            </a:r>
          </a:p>
          <a:p>
            <a:pPr lvl="1"/>
            <a:r>
              <a:rPr lang="en-US" dirty="0" smtClean="0"/>
              <a:t>allow you to ask it questions and get back answers</a:t>
            </a:r>
          </a:p>
          <a:p>
            <a:pPr lvl="1"/>
            <a:r>
              <a:rPr lang="en-US" dirty="0" smtClean="0"/>
              <a:t>allow you to extend it, building in new features</a:t>
            </a:r>
          </a:p>
          <a:p>
            <a:pPr lvl="1"/>
            <a:r>
              <a:rPr lang="en-US" dirty="0" smtClean="0"/>
              <a:t>allow you to fix broken parts without affecting the overall system</a:t>
            </a:r>
          </a:p>
          <a:p>
            <a:endParaRPr lang="en-US" dirty="0"/>
          </a:p>
        </p:txBody>
      </p:sp>
    </p:spTree>
    <p:extLst>
      <p:ext uri="{BB962C8B-B14F-4D97-AF65-F5344CB8AC3E}">
        <p14:creationId xmlns:p14="http://schemas.microsoft.com/office/powerpoint/2010/main" val="385643101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pic>
        <p:nvPicPr>
          <p:cNvPr id="7" name="Content Placeholder 6" descr="mvc-xml-data.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4391" b="6321"/>
          <a:stretch/>
        </p:blipFill>
        <p:spPr>
          <a:xfrm>
            <a:off x="457200" y="2050682"/>
            <a:ext cx="8229600" cy="4426317"/>
          </a:xfrm>
        </p:spPr>
      </p:pic>
      <p:sp>
        <p:nvSpPr>
          <p:cNvPr id="8" name="TextBox 7"/>
          <p:cNvSpPr txBox="1"/>
          <p:nvPr/>
        </p:nvSpPr>
        <p:spPr>
          <a:xfrm>
            <a:off x="2456939" y="1650573"/>
            <a:ext cx="2850284" cy="400110"/>
          </a:xfrm>
          <a:prstGeom prst="rect">
            <a:avLst/>
          </a:prstGeom>
          <a:noFill/>
        </p:spPr>
        <p:txBody>
          <a:bodyPr wrap="none" rtlCol="0">
            <a:spAutoFit/>
          </a:bodyPr>
          <a:lstStyle/>
          <a:p>
            <a:r>
              <a:rPr lang="en-US" sz="2000" dirty="0" smtClean="0">
                <a:latin typeface="Arial"/>
                <a:cs typeface="Arial"/>
              </a:rPr>
              <a:t>http://</a:t>
            </a:r>
            <a:r>
              <a:rPr lang="en-US" sz="2000" dirty="0" err="1" smtClean="0">
                <a:latin typeface="Arial"/>
                <a:cs typeface="Arial"/>
              </a:rPr>
              <a:t>myapp.com</a:t>
            </a:r>
            <a:r>
              <a:rPr lang="en-US" sz="2000" dirty="0" smtClean="0">
                <a:latin typeface="Arial"/>
                <a:cs typeface="Arial"/>
              </a:rPr>
              <a:t>/users</a:t>
            </a:r>
            <a:endParaRPr lang="en-US" sz="2000" dirty="0">
              <a:latin typeface="Arial"/>
              <a:cs typeface="Arial"/>
            </a:endParaRPr>
          </a:p>
        </p:txBody>
      </p:sp>
    </p:spTree>
    <p:extLst>
      <p:ext uri="{BB962C8B-B14F-4D97-AF65-F5344CB8AC3E}">
        <p14:creationId xmlns:p14="http://schemas.microsoft.com/office/powerpoint/2010/main" val="90853864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Happy Meals</a:t>
            </a:r>
            <a:endParaRPr lang="en-US" dirty="0"/>
          </a:p>
        </p:txBody>
      </p:sp>
      <p:sp>
        <p:nvSpPr>
          <p:cNvPr id="3" name="Content Placeholder 2"/>
          <p:cNvSpPr>
            <a:spLocks noGrp="1"/>
          </p:cNvSpPr>
          <p:nvPr>
            <p:ph idx="1"/>
          </p:nvPr>
        </p:nvSpPr>
        <p:spPr/>
        <p:txBody>
          <a:bodyPr/>
          <a:lstStyle/>
          <a:p>
            <a:r>
              <a:rPr lang="en-US" dirty="0" smtClean="0"/>
              <a:t>Happy Meals themselves	</a:t>
            </a:r>
          </a:p>
          <a:p>
            <a:pPr lvl="1"/>
            <a:r>
              <a:rPr lang="en-US" dirty="0"/>
              <a:t>Objects </a:t>
            </a:r>
          </a:p>
          <a:p>
            <a:pPr lvl="1"/>
            <a:r>
              <a:rPr lang="en-US" dirty="0"/>
              <a:t>Composed of other Objects</a:t>
            </a:r>
          </a:p>
          <a:p>
            <a:pPr lvl="1"/>
            <a:r>
              <a:rPr lang="en-US" dirty="0"/>
              <a:t>Composed of other Objects using Inheritance </a:t>
            </a:r>
          </a:p>
          <a:p>
            <a:pPr lvl="1"/>
            <a:r>
              <a:rPr lang="en-US" dirty="0"/>
              <a:t>Composed of other Objects composed of other </a:t>
            </a:r>
            <a:r>
              <a:rPr lang="en-US" dirty="0" smtClean="0"/>
              <a:t>Objects</a:t>
            </a:r>
          </a:p>
        </p:txBody>
      </p:sp>
    </p:spTree>
    <p:extLst>
      <p:ext uri="{BB962C8B-B14F-4D97-AF65-F5344CB8AC3E}">
        <p14:creationId xmlns:p14="http://schemas.microsoft.com/office/powerpoint/2010/main" val="36599256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Happy Meals</a:t>
            </a:r>
            <a:endParaRPr lang="en-US" dirty="0"/>
          </a:p>
        </p:txBody>
      </p:sp>
      <p:sp>
        <p:nvSpPr>
          <p:cNvPr id="3" name="Content Placeholder 2"/>
          <p:cNvSpPr>
            <a:spLocks noGrp="1"/>
          </p:cNvSpPr>
          <p:nvPr>
            <p:ph idx="1"/>
          </p:nvPr>
        </p:nvSpPr>
        <p:spPr/>
        <p:txBody>
          <a:bodyPr/>
          <a:lstStyle/>
          <a:p>
            <a:r>
              <a:rPr lang="en-US" dirty="0" smtClean="0"/>
              <a:t>Happy Meals themselves	</a:t>
            </a:r>
          </a:p>
          <a:p>
            <a:pPr lvl="1"/>
            <a:r>
              <a:rPr lang="en-US" dirty="0"/>
              <a:t>Objects </a:t>
            </a:r>
          </a:p>
          <a:p>
            <a:pPr lvl="1"/>
            <a:r>
              <a:rPr lang="en-US" dirty="0"/>
              <a:t>Composed of other Objects</a:t>
            </a:r>
          </a:p>
          <a:p>
            <a:pPr lvl="1"/>
            <a:r>
              <a:rPr lang="en-US" dirty="0"/>
              <a:t>Composed of other Objects using Inheritance </a:t>
            </a:r>
          </a:p>
          <a:p>
            <a:pPr lvl="1"/>
            <a:r>
              <a:rPr lang="en-US" dirty="0"/>
              <a:t>Composed of other Objects composed of other </a:t>
            </a:r>
            <a:r>
              <a:rPr lang="en-US" dirty="0" smtClean="0"/>
              <a:t>Objects</a:t>
            </a:r>
          </a:p>
          <a:p>
            <a:r>
              <a:rPr lang="en-US" dirty="0" smtClean="0"/>
              <a:t>What </a:t>
            </a:r>
            <a:r>
              <a:rPr lang="en-US" dirty="0"/>
              <a:t>about ordering a Happy Meal?</a:t>
            </a:r>
          </a:p>
          <a:p>
            <a:pPr marL="457200" lvl="1" indent="0">
              <a:buNone/>
            </a:pPr>
            <a:endParaRPr lang="en-US" dirty="0" smtClean="0"/>
          </a:p>
        </p:txBody>
      </p:sp>
    </p:spTree>
    <p:extLst>
      <p:ext uri="{BB962C8B-B14F-4D97-AF65-F5344CB8AC3E}">
        <p14:creationId xmlns:p14="http://schemas.microsoft.com/office/powerpoint/2010/main" val="329450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Ordering a Happy Meal</a:t>
            </a:r>
            <a:endParaRPr lang="en-US" dirty="0"/>
          </a:p>
        </p:txBody>
      </p:sp>
      <p:sp>
        <p:nvSpPr>
          <p:cNvPr id="5" name="Content Placeholder 4"/>
          <p:cNvSpPr>
            <a:spLocks noGrp="1"/>
          </p:cNvSpPr>
          <p:nvPr>
            <p:ph idx="1"/>
          </p:nvPr>
        </p:nvSpPr>
        <p:spPr/>
        <p:txBody>
          <a:bodyPr>
            <a:normAutofit lnSpcReduction="10000"/>
          </a:bodyPr>
          <a:lstStyle/>
          <a:p>
            <a:pPr marL="114300" indent="0">
              <a:buNone/>
            </a:pPr>
            <a:r>
              <a:rPr lang="en-US" dirty="0" smtClean="0"/>
              <a:t>Question:</a:t>
            </a:r>
          </a:p>
          <a:p>
            <a:pPr marL="114300" indent="0">
              <a:buNone/>
            </a:pPr>
            <a:r>
              <a:rPr lang="en-US" b="1" dirty="0" smtClean="0"/>
              <a:t>How inefficient would it be if every person who worked at McDonalds took care of a single customer, one at a time?</a:t>
            </a:r>
            <a:br>
              <a:rPr lang="en-US" b="1" dirty="0" smtClean="0"/>
            </a:br>
            <a:endParaRPr lang="en-US" b="1" dirty="0"/>
          </a:p>
          <a:p>
            <a:pPr marL="571500" indent="-457200">
              <a:buFont typeface="+mj-lt"/>
              <a:buAutoNum type="arabicPeriod"/>
            </a:pPr>
            <a:r>
              <a:rPr lang="en-US" dirty="0" smtClean="0"/>
              <a:t>Greet customer</a:t>
            </a:r>
          </a:p>
          <a:p>
            <a:pPr marL="571500" indent="-457200">
              <a:buFont typeface="+mj-lt"/>
              <a:buAutoNum type="arabicPeriod"/>
            </a:pPr>
            <a:r>
              <a:rPr lang="en-US" dirty="0" smtClean="0"/>
              <a:t>Take order</a:t>
            </a:r>
          </a:p>
          <a:p>
            <a:pPr marL="571500" indent="-457200">
              <a:buFont typeface="+mj-lt"/>
              <a:buAutoNum type="arabicPeriod"/>
            </a:pPr>
            <a:r>
              <a:rPr lang="en-US" dirty="0" smtClean="0"/>
              <a:t>Go in the back and cook food</a:t>
            </a:r>
          </a:p>
          <a:p>
            <a:pPr marL="571500" indent="-457200">
              <a:buFont typeface="+mj-lt"/>
              <a:buAutoNum type="arabicPeriod"/>
            </a:pPr>
            <a:r>
              <a:rPr lang="en-US" dirty="0" smtClean="0"/>
              <a:t>Package food up </a:t>
            </a:r>
          </a:p>
          <a:p>
            <a:pPr marL="571500" indent="-457200">
              <a:buFont typeface="+mj-lt"/>
              <a:buAutoNum type="arabicPeriod"/>
            </a:pPr>
            <a:r>
              <a:rPr lang="en-US" dirty="0" smtClean="0"/>
              <a:t>Take food to customer</a:t>
            </a:r>
          </a:p>
          <a:p>
            <a:pPr marL="571500" indent="-457200">
              <a:buFont typeface="+mj-lt"/>
              <a:buAutoNum type="arabicPeriod"/>
            </a:pPr>
            <a:r>
              <a:rPr lang="en-US" dirty="0" smtClean="0"/>
              <a:t>Take money</a:t>
            </a:r>
          </a:p>
          <a:p>
            <a:pPr marL="571500" indent="-457200">
              <a:buFont typeface="+mj-lt"/>
              <a:buAutoNum type="arabicPeriod"/>
            </a:pPr>
            <a:r>
              <a:rPr lang="en-US" dirty="0" smtClean="0"/>
              <a:t>Greet next customer</a:t>
            </a:r>
            <a:endParaRPr lang="en-US" dirty="0"/>
          </a:p>
        </p:txBody>
      </p:sp>
    </p:spTree>
    <p:extLst>
      <p:ext uri="{BB962C8B-B14F-4D97-AF65-F5344CB8AC3E}">
        <p14:creationId xmlns:p14="http://schemas.microsoft.com/office/powerpoint/2010/main" val="315095999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Ordering a Happy Meal</a:t>
            </a:r>
            <a:endParaRPr lang="en-US" dirty="0"/>
          </a:p>
        </p:txBody>
      </p:sp>
      <p:sp>
        <p:nvSpPr>
          <p:cNvPr id="5" name="Content Placeholder 4"/>
          <p:cNvSpPr>
            <a:spLocks noGrp="1"/>
          </p:cNvSpPr>
          <p:nvPr>
            <p:ph idx="1"/>
          </p:nvPr>
        </p:nvSpPr>
        <p:spPr/>
        <p:txBody>
          <a:bodyPr>
            <a:normAutofit lnSpcReduction="10000"/>
          </a:bodyPr>
          <a:lstStyle/>
          <a:p>
            <a:pPr marL="114300" indent="0">
              <a:buNone/>
            </a:pPr>
            <a:r>
              <a:rPr lang="en-US" dirty="0" smtClean="0"/>
              <a:t>Question:</a:t>
            </a:r>
          </a:p>
          <a:p>
            <a:pPr marL="114300" indent="0">
              <a:buNone/>
            </a:pPr>
            <a:r>
              <a:rPr lang="en-US" b="1" dirty="0" smtClean="0"/>
              <a:t>How inefficient would it be if every person who worked at McDonalds took care of a single customer, one at a time?</a:t>
            </a:r>
            <a:br>
              <a:rPr lang="en-US" b="1" dirty="0" smtClean="0"/>
            </a:br>
            <a:endParaRPr lang="en-US" b="1" dirty="0"/>
          </a:p>
          <a:p>
            <a:pPr marL="114300" indent="0">
              <a:buNone/>
            </a:pPr>
            <a:r>
              <a:rPr lang="en-US" dirty="0" smtClean="0"/>
              <a:t>Instead, there are cashiers and cooks. There are managers.</a:t>
            </a:r>
          </a:p>
          <a:p>
            <a:pPr marL="114300" indent="0">
              <a:buNone/>
            </a:pPr>
            <a:endParaRPr lang="en-US" dirty="0" smtClean="0"/>
          </a:p>
          <a:p>
            <a:pPr marL="114300" indent="0">
              <a:buNone/>
            </a:pPr>
            <a:r>
              <a:rPr lang="en-US" dirty="0" smtClean="0"/>
              <a:t>They all have their specific role.</a:t>
            </a:r>
          </a:p>
          <a:p>
            <a:pPr marL="114300" indent="0">
              <a:buNone/>
            </a:pPr>
            <a:endParaRPr lang="en-US" dirty="0"/>
          </a:p>
          <a:p>
            <a:pPr marL="114300" indent="0">
              <a:buNone/>
            </a:pPr>
            <a:r>
              <a:rPr lang="en-US" dirty="0" smtClean="0"/>
              <a:t>Cashiers do not need to learn to cook. Cooks do not need to learn to smile.</a:t>
            </a:r>
          </a:p>
        </p:txBody>
      </p:sp>
    </p:spTree>
    <p:extLst>
      <p:ext uri="{BB962C8B-B14F-4D97-AF65-F5344CB8AC3E}">
        <p14:creationId xmlns:p14="http://schemas.microsoft.com/office/powerpoint/2010/main" val="427747499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Controllers</a:t>
            </a:r>
            <a:endParaRPr lang="en-US" dirty="0"/>
          </a:p>
        </p:txBody>
      </p:sp>
      <p:pic>
        <p:nvPicPr>
          <p:cNvPr id="4" name="Content Placeholder 3"/>
          <p:cNvPicPr>
            <a:picLocks noGrp="1" noChangeAspect="1"/>
          </p:cNvPicPr>
          <p:nvPr>
            <p:ph idx="1"/>
          </p:nvPr>
        </p:nvPicPr>
        <p:blipFill>
          <a:blip r:embed="rId2"/>
          <a:srcRect t="5332" b="5332"/>
          <a:stretch>
            <a:fillRect/>
          </a:stretch>
        </p:blipFill>
        <p:spPr/>
      </p:pic>
    </p:spTree>
    <p:extLst>
      <p:ext uri="{BB962C8B-B14F-4D97-AF65-F5344CB8AC3E}">
        <p14:creationId xmlns:p14="http://schemas.microsoft.com/office/powerpoint/2010/main" val="49270441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Controllers</a:t>
            </a:r>
            <a:endParaRPr lang="en-US" dirty="0"/>
          </a:p>
        </p:txBody>
      </p:sp>
      <p:pic>
        <p:nvPicPr>
          <p:cNvPr id="4" name="Content Placeholder 3"/>
          <p:cNvPicPr>
            <a:picLocks noGrp="1" noChangeAspect="1"/>
          </p:cNvPicPr>
          <p:nvPr>
            <p:ph idx="1"/>
          </p:nvPr>
        </p:nvPicPr>
        <p:blipFill rotWithShape="1">
          <a:blip r:embed="rId2"/>
          <a:srcRect t="2512" r="58679" b="2512"/>
          <a:stretch/>
        </p:blipFill>
        <p:spPr>
          <a:xfrm>
            <a:off x="457200" y="1600200"/>
            <a:ext cx="2409371" cy="3673475"/>
          </a:xfrm>
        </p:spPr>
      </p:pic>
      <p:sp>
        <p:nvSpPr>
          <p:cNvPr id="3" name="TextBox 2"/>
          <p:cNvSpPr txBox="1"/>
          <p:nvPr/>
        </p:nvSpPr>
        <p:spPr>
          <a:xfrm>
            <a:off x="3229428" y="1898952"/>
            <a:ext cx="3872236" cy="1477328"/>
          </a:xfrm>
          <a:prstGeom prst="rect">
            <a:avLst/>
          </a:prstGeom>
          <a:noFill/>
        </p:spPr>
        <p:txBody>
          <a:bodyPr wrap="none" rtlCol="0">
            <a:spAutoFit/>
          </a:bodyPr>
          <a:lstStyle/>
          <a:p>
            <a:r>
              <a:rPr lang="en-US" dirty="0" smtClean="0"/>
              <a:t>“Hi. I would like to order a happy meal. </a:t>
            </a:r>
          </a:p>
          <a:p>
            <a:r>
              <a:rPr lang="en-US" dirty="0" smtClean="0"/>
              <a:t>Can I have it with a sprite, a hamburger</a:t>
            </a:r>
          </a:p>
          <a:p>
            <a:r>
              <a:rPr lang="en-US" dirty="0" smtClean="0"/>
              <a:t>With ONLY pickles and ketchup.</a:t>
            </a:r>
          </a:p>
          <a:p>
            <a:endParaRPr lang="en-US" dirty="0"/>
          </a:p>
          <a:p>
            <a:r>
              <a:rPr lang="en-US" dirty="0" smtClean="0"/>
              <a:t>And fries.”</a:t>
            </a:r>
            <a:endParaRPr lang="en-US" dirty="0"/>
          </a:p>
        </p:txBody>
      </p:sp>
    </p:spTree>
    <p:extLst>
      <p:ext uri="{BB962C8B-B14F-4D97-AF65-F5344CB8AC3E}">
        <p14:creationId xmlns:p14="http://schemas.microsoft.com/office/powerpoint/2010/main" val="153669278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Controllers</a:t>
            </a:r>
            <a:endParaRPr lang="en-US" dirty="0"/>
          </a:p>
        </p:txBody>
      </p:sp>
      <p:pic>
        <p:nvPicPr>
          <p:cNvPr id="4" name="Content Placeholder 3"/>
          <p:cNvPicPr>
            <a:picLocks noGrp="1" noChangeAspect="1"/>
          </p:cNvPicPr>
          <p:nvPr>
            <p:ph idx="1"/>
          </p:nvPr>
        </p:nvPicPr>
        <p:blipFill rotWithShape="1">
          <a:blip r:embed="rId2"/>
          <a:srcRect t="2512" r="58679" b="2512"/>
          <a:stretch/>
        </p:blipFill>
        <p:spPr>
          <a:xfrm>
            <a:off x="457200" y="1600200"/>
            <a:ext cx="2409371" cy="3673475"/>
          </a:xfrm>
        </p:spPr>
      </p:pic>
      <p:sp>
        <p:nvSpPr>
          <p:cNvPr id="3" name="TextBox 2"/>
          <p:cNvSpPr txBox="1"/>
          <p:nvPr/>
        </p:nvSpPr>
        <p:spPr>
          <a:xfrm>
            <a:off x="3241523" y="1911047"/>
            <a:ext cx="4475241" cy="2308324"/>
          </a:xfrm>
          <a:prstGeom prst="rect">
            <a:avLst/>
          </a:prstGeom>
          <a:noFill/>
        </p:spPr>
        <p:txBody>
          <a:bodyPr wrap="none" rtlCol="0">
            <a:spAutoFit/>
          </a:bodyPr>
          <a:lstStyle/>
          <a:p>
            <a:r>
              <a:rPr lang="en-US" dirty="0" smtClean="0"/>
              <a:t>You do not care about who cooks your </a:t>
            </a:r>
          </a:p>
          <a:p>
            <a:r>
              <a:rPr lang="en-US" dirty="0"/>
              <a:t>f</a:t>
            </a:r>
            <a:r>
              <a:rPr lang="en-US" dirty="0" smtClean="0"/>
              <a:t>ood.</a:t>
            </a:r>
          </a:p>
          <a:p>
            <a:endParaRPr lang="en-US" dirty="0"/>
          </a:p>
          <a:p>
            <a:r>
              <a:rPr lang="en-US" dirty="0" smtClean="0"/>
              <a:t>You do not care (or try to avoid thinking</a:t>
            </a:r>
          </a:p>
          <a:p>
            <a:r>
              <a:rPr lang="en-US" dirty="0"/>
              <a:t>a</a:t>
            </a:r>
            <a:r>
              <a:rPr lang="en-US" dirty="0" smtClean="0"/>
              <a:t>bout) how the food gets cooked.</a:t>
            </a:r>
          </a:p>
          <a:p>
            <a:endParaRPr lang="en-US" dirty="0"/>
          </a:p>
          <a:p>
            <a:r>
              <a:rPr lang="en-US" dirty="0" smtClean="0"/>
              <a:t>You don’t talk to the cook. Your interaction</a:t>
            </a:r>
          </a:p>
          <a:p>
            <a:r>
              <a:rPr lang="en-US" dirty="0"/>
              <a:t>i</a:t>
            </a:r>
            <a:r>
              <a:rPr lang="en-US" dirty="0" smtClean="0"/>
              <a:t>s with the cashier.</a:t>
            </a:r>
            <a:endParaRPr lang="en-US" dirty="0"/>
          </a:p>
        </p:txBody>
      </p:sp>
    </p:spTree>
    <p:extLst>
      <p:ext uri="{BB962C8B-B14F-4D97-AF65-F5344CB8AC3E}">
        <p14:creationId xmlns:p14="http://schemas.microsoft.com/office/powerpoint/2010/main" val="366045318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pic>
        <p:nvPicPr>
          <p:cNvPr id="4" name="Content Placeholder 3"/>
          <p:cNvPicPr>
            <a:picLocks noGrp="1" noChangeAspect="1"/>
          </p:cNvPicPr>
          <p:nvPr>
            <p:ph idx="1"/>
          </p:nvPr>
        </p:nvPicPr>
        <p:blipFill>
          <a:blip r:embed="rId2"/>
          <a:srcRect l="5336" r="5336"/>
          <a:stretch>
            <a:fillRect/>
          </a:stretch>
        </p:blipFill>
        <p:spPr>
          <a:xfrm>
            <a:off x="953105" y="1600200"/>
            <a:ext cx="6654800" cy="4192524"/>
          </a:xfrm>
        </p:spPr>
      </p:pic>
    </p:spTree>
    <p:extLst>
      <p:ext uri="{BB962C8B-B14F-4D97-AF65-F5344CB8AC3E}">
        <p14:creationId xmlns:p14="http://schemas.microsoft.com/office/powerpoint/2010/main" val="362589985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pic>
        <p:nvPicPr>
          <p:cNvPr id="4" name="Content Placeholder 3"/>
          <p:cNvPicPr>
            <a:picLocks noGrp="1" noChangeAspect="1"/>
          </p:cNvPicPr>
          <p:nvPr>
            <p:ph idx="1"/>
          </p:nvPr>
        </p:nvPicPr>
        <p:blipFill>
          <a:blip r:embed="rId2"/>
          <a:srcRect l="5336" r="5336"/>
          <a:stretch>
            <a:fillRect/>
          </a:stretch>
        </p:blipFill>
        <p:spPr>
          <a:xfrm>
            <a:off x="953105" y="1600200"/>
            <a:ext cx="6654800" cy="4192524"/>
          </a:xfrm>
        </p:spPr>
      </p:pic>
      <p:sp>
        <p:nvSpPr>
          <p:cNvPr id="5" name="TextBox 4"/>
          <p:cNvSpPr txBox="1"/>
          <p:nvPr/>
        </p:nvSpPr>
        <p:spPr>
          <a:xfrm>
            <a:off x="2600476" y="5962952"/>
            <a:ext cx="3012251" cy="369332"/>
          </a:xfrm>
          <a:prstGeom prst="rect">
            <a:avLst/>
          </a:prstGeom>
          <a:noFill/>
        </p:spPr>
        <p:txBody>
          <a:bodyPr wrap="none" rtlCol="0">
            <a:spAutoFit/>
          </a:bodyPr>
          <a:lstStyle/>
          <a:p>
            <a:r>
              <a:rPr lang="en-US" dirty="0" smtClean="0"/>
              <a:t>What are these people doing?</a:t>
            </a:r>
            <a:endParaRPr lang="en-US" dirty="0"/>
          </a:p>
        </p:txBody>
      </p:sp>
    </p:spTree>
    <p:extLst>
      <p:ext uri="{BB962C8B-B14F-4D97-AF65-F5344CB8AC3E}">
        <p14:creationId xmlns:p14="http://schemas.microsoft.com/office/powerpoint/2010/main" val="29799778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a:t>
            </a:r>
            <a:r>
              <a:rPr lang="en-US" dirty="0" smtClean="0"/>
              <a:t>Core Principles</a:t>
            </a:r>
            <a:endParaRPr lang="en-US" dirty="0"/>
          </a:p>
        </p:txBody>
      </p:sp>
      <p:sp>
        <p:nvSpPr>
          <p:cNvPr id="3" name="Content Placeholder 2"/>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70707681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pic>
        <p:nvPicPr>
          <p:cNvPr id="4" name="Content Placeholder 3"/>
          <p:cNvPicPr>
            <a:picLocks noGrp="1" noChangeAspect="1"/>
          </p:cNvPicPr>
          <p:nvPr>
            <p:ph idx="1"/>
          </p:nvPr>
        </p:nvPicPr>
        <p:blipFill rotWithShape="1">
          <a:blip r:embed="rId2"/>
          <a:srcRect l="30729" t="27898" r="5335"/>
          <a:stretch/>
        </p:blipFill>
        <p:spPr>
          <a:xfrm>
            <a:off x="3422953" y="1258353"/>
            <a:ext cx="4763105" cy="3022914"/>
          </a:xfrm>
        </p:spPr>
      </p:pic>
      <p:sp>
        <p:nvSpPr>
          <p:cNvPr id="3" name="TextBox 2"/>
          <p:cNvSpPr txBox="1"/>
          <p:nvPr/>
        </p:nvSpPr>
        <p:spPr>
          <a:xfrm>
            <a:off x="423333" y="1705429"/>
            <a:ext cx="2860541" cy="2862323"/>
          </a:xfrm>
          <a:prstGeom prst="rect">
            <a:avLst/>
          </a:prstGeom>
          <a:noFill/>
        </p:spPr>
        <p:txBody>
          <a:bodyPr wrap="none" rtlCol="0">
            <a:spAutoFit/>
          </a:bodyPr>
          <a:lstStyle/>
          <a:p>
            <a:r>
              <a:rPr lang="en-US" dirty="0" smtClean="0"/>
              <a:t>The cook does not care</a:t>
            </a:r>
          </a:p>
          <a:p>
            <a:r>
              <a:rPr lang="en-US" dirty="0" smtClean="0"/>
              <a:t>about you.</a:t>
            </a:r>
          </a:p>
          <a:p>
            <a:endParaRPr lang="en-US" dirty="0"/>
          </a:p>
          <a:p>
            <a:r>
              <a:rPr lang="en-US" dirty="0" smtClean="0"/>
              <a:t>The cook doesn’t even know </a:t>
            </a:r>
          </a:p>
          <a:p>
            <a:r>
              <a:rPr lang="en-US" dirty="0" smtClean="0"/>
              <a:t>you exist.</a:t>
            </a:r>
          </a:p>
          <a:p>
            <a:endParaRPr lang="en-US" dirty="0"/>
          </a:p>
          <a:p>
            <a:r>
              <a:rPr lang="en-US" dirty="0" smtClean="0"/>
              <a:t>The cook talks to the </a:t>
            </a:r>
          </a:p>
          <a:p>
            <a:r>
              <a:rPr lang="en-US" dirty="0" smtClean="0"/>
              <a:t>cashier. And the cashier</a:t>
            </a:r>
          </a:p>
          <a:p>
            <a:r>
              <a:rPr lang="en-US" dirty="0"/>
              <a:t>t</a:t>
            </a:r>
            <a:r>
              <a:rPr lang="en-US" dirty="0" smtClean="0"/>
              <a:t>ells the cook what to </a:t>
            </a:r>
          </a:p>
          <a:p>
            <a:r>
              <a:rPr lang="en-US" dirty="0"/>
              <a:t>m</a:t>
            </a:r>
            <a:r>
              <a:rPr lang="en-US" dirty="0" smtClean="0"/>
              <a:t>ake.</a:t>
            </a:r>
            <a:endParaRPr lang="en-US" dirty="0"/>
          </a:p>
        </p:txBody>
      </p:sp>
      <p:sp>
        <p:nvSpPr>
          <p:cNvPr id="6" name="TextBox 5"/>
          <p:cNvSpPr txBox="1"/>
          <p:nvPr/>
        </p:nvSpPr>
        <p:spPr>
          <a:xfrm>
            <a:off x="451262" y="4686478"/>
            <a:ext cx="2774430" cy="369332"/>
          </a:xfrm>
          <a:prstGeom prst="rect">
            <a:avLst/>
          </a:prstGeom>
          <a:noFill/>
        </p:spPr>
        <p:txBody>
          <a:bodyPr wrap="none" rtlCol="0">
            <a:spAutoFit/>
          </a:bodyPr>
          <a:lstStyle/>
          <a:p>
            <a:r>
              <a:rPr lang="en-US" dirty="0" smtClean="0"/>
              <a:t>Cooks do not have to smile.</a:t>
            </a:r>
            <a:endParaRPr lang="en-US" dirty="0"/>
          </a:p>
        </p:txBody>
      </p:sp>
    </p:spTree>
    <p:extLst>
      <p:ext uri="{BB962C8B-B14F-4D97-AF65-F5344CB8AC3E}">
        <p14:creationId xmlns:p14="http://schemas.microsoft.com/office/powerpoint/2010/main" val="12939001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endParaRPr lang="en-US" dirty="0"/>
          </a:p>
        </p:txBody>
      </p:sp>
      <p:pic>
        <p:nvPicPr>
          <p:cNvPr id="4" name="Content Placeholder 3"/>
          <p:cNvPicPr>
            <a:picLocks noGrp="1" noChangeAspect="1"/>
          </p:cNvPicPr>
          <p:nvPr>
            <p:ph idx="1"/>
          </p:nvPr>
        </p:nvPicPr>
        <p:blipFill>
          <a:blip r:embed="rId2"/>
          <a:srcRect t="2676" b="2676"/>
          <a:stretch>
            <a:fillRect/>
          </a:stretch>
        </p:blipFill>
        <p:spPr>
          <a:xfrm>
            <a:off x="759581" y="1600200"/>
            <a:ext cx="6606419" cy="4162044"/>
          </a:xfrm>
        </p:spPr>
      </p:pic>
      <p:sp>
        <p:nvSpPr>
          <p:cNvPr id="5" name="TextBox 4"/>
          <p:cNvSpPr txBox="1"/>
          <p:nvPr/>
        </p:nvSpPr>
        <p:spPr>
          <a:xfrm>
            <a:off x="2552095" y="6008096"/>
            <a:ext cx="3256383" cy="369332"/>
          </a:xfrm>
          <a:prstGeom prst="rect">
            <a:avLst/>
          </a:prstGeom>
          <a:noFill/>
        </p:spPr>
        <p:txBody>
          <a:bodyPr wrap="none" rtlCol="0">
            <a:spAutoFit/>
          </a:bodyPr>
          <a:lstStyle/>
          <a:p>
            <a:r>
              <a:rPr lang="en-US" dirty="0" smtClean="0"/>
              <a:t>This is what your order looks like</a:t>
            </a:r>
            <a:endParaRPr lang="en-US" dirty="0"/>
          </a:p>
        </p:txBody>
      </p:sp>
    </p:spTree>
    <p:extLst>
      <p:ext uri="{BB962C8B-B14F-4D97-AF65-F5344CB8AC3E}">
        <p14:creationId xmlns:p14="http://schemas.microsoft.com/office/powerpoint/2010/main" val="134286749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endParaRPr lang="en-US" dirty="0"/>
          </a:p>
        </p:txBody>
      </p:sp>
      <p:pic>
        <p:nvPicPr>
          <p:cNvPr id="4" name="Content Placeholder 3"/>
          <p:cNvPicPr>
            <a:picLocks noGrp="1" noChangeAspect="1"/>
          </p:cNvPicPr>
          <p:nvPr>
            <p:ph idx="1"/>
          </p:nvPr>
        </p:nvPicPr>
        <p:blipFill rotWithShape="1">
          <a:blip r:embed="rId2"/>
          <a:srcRect l="27723" t="2676" b="2676"/>
          <a:stretch/>
        </p:blipFill>
        <p:spPr>
          <a:xfrm>
            <a:off x="4039810" y="1886857"/>
            <a:ext cx="3326190" cy="2899229"/>
          </a:xfrm>
        </p:spPr>
      </p:pic>
      <p:sp>
        <p:nvSpPr>
          <p:cNvPr id="3" name="TextBox 2"/>
          <p:cNvSpPr txBox="1"/>
          <p:nvPr/>
        </p:nvSpPr>
        <p:spPr>
          <a:xfrm>
            <a:off x="520095" y="1886857"/>
            <a:ext cx="2866572" cy="2308324"/>
          </a:xfrm>
          <a:prstGeom prst="rect">
            <a:avLst/>
          </a:prstGeom>
          <a:noFill/>
        </p:spPr>
        <p:txBody>
          <a:bodyPr wrap="square" rtlCol="0">
            <a:spAutoFit/>
          </a:bodyPr>
          <a:lstStyle/>
          <a:p>
            <a:r>
              <a:rPr lang="en-US" dirty="0" smtClean="0"/>
              <a:t>And let’s be honest.</a:t>
            </a:r>
          </a:p>
          <a:p>
            <a:endParaRPr lang="en-US" dirty="0"/>
          </a:p>
          <a:p>
            <a:r>
              <a:rPr lang="en-US" dirty="0" smtClean="0"/>
              <a:t>You don’t care about the </a:t>
            </a:r>
          </a:p>
          <a:p>
            <a:r>
              <a:rPr lang="en-US" dirty="0" smtClean="0"/>
              <a:t>cashier or the cook, do you?</a:t>
            </a:r>
          </a:p>
          <a:p>
            <a:endParaRPr lang="en-US" dirty="0"/>
          </a:p>
          <a:p>
            <a:r>
              <a:rPr lang="en-US" dirty="0" smtClean="0"/>
              <a:t>All you care about is that your food gets to you and that it is super delicious.</a:t>
            </a:r>
            <a:endParaRPr lang="en-US" dirty="0"/>
          </a:p>
        </p:txBody>
      </p:sp>
    </p:spTree>
    <p:extLst>
      <p:ext uri="{BB962C8B-B14F-4D97-AF65-F5344CB8AC3E}">
        <p14:creationId xmlns:p14="http://schemas.microsoft.com/office/powerpoint/2010/main" val="9808917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endParaRPr lang="en-US" dirty="0"/>
          </a:p>
        </p:txBody>
      </p:sp>
      <p:pic>
        <p:nvPicPr>
          <p:cNvPr id="6" name="Content Placeholder 5"/>
          <p:cNvPicPr>
            <a:picLocks noGrp="1" noChangeAspect="1"/>
          </p:cNvPicPr>
          <p:nvPr>
            <p:ph idx="1"/>
          </p:nvPr>
        </p:nvPicPr>
        <p:blipFill>
          <a:blip r:embed="rId2"/>
          <a:srcRect t="417" b="417"/>
          <a:stretch>
            <a:fillRect/>
          </a:stretch>
        </p:blipFill>
        <p:spPr>
          <a:xfrm>
            <a:off x="614438" y="1417638"/>
            <a:ext cx="7138610" cy="4497324"/>
          </a:xfrm>
        </p:spPr>
      </p:pic>
      <p:sp>
        <p:nvSpPr>
          <p:cNvPr id="5" name="TextBox 4"/>
          <p:cNvSpPr txBox="1"/>
          <p:nvPr/>
        </p:nvSpPr>
        <p:spPr>
          <a:xfrm>
            <a:off x="2552095" y="6008096"/>
            <a:ext cx="2923096" cy="369332"/>
          </a:xfrm>
          <a:prstGeom prst="rect">
            <a:avLst/>
          </a:prstGeom>
          <a:noFill/>
        </p:spPr>
        <p:txBody>
          <a:bodyPr wrap="none" rtlCol="0">
            <a:spAutoFit/>
          </a:bodyPr>
          <a:lstStyle/>
          <a:p>
            <a:r>
              <a:rPr lang="en-US" dirty="0" smtClean="0"/>
              <a:t>What about orders “To  Go”?</a:t>
            </a:r>
            <a:endParaRPr lang="en-US" dirty="0"/>
          </a:p>
        </p:txBody>
      </p:sp>
    </p:spTree>
    <p:extLst>
      <p:ext uri="{BB962C8B-B14F-4D97-AF65-F5344CB8AC3E}">
        <p14:creationId xmlns:p14="http://schemas.microsoft.com/office/powerpoint/2010/main" val="2645473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endParaRPr lang="en-US" dirty="0"/>
          </a:p>
        </p:txBody>
      </p:sp>
      <p:pic>
        <p:nvPicPr>
          <p:cNvPr id="6" name="Content Placeholder 5"/>
          <p:cNvPicPr>
            <a:picLocks noGrp="1" noChangeAspect="1"/>
          </p:cNvPicPr>
          <p:nvPr>
            <p:ph idx="1"/>
          </p:nvPr>
        </p:nvPicPr>
        <p:blipFill>
          <a:blip r:embed="rId2"/>
          <a:srcRect t="417" b="417"/>
          <a:stretch>
            <a:fillRect/>
          </a:stretch>
        </p:blipFill>
        <p:spPr>
          <a:xfrm>
            <a:off x="3282348" y="1855562"/>
            <a:ext cx="4603748" cy="2900361"/>
          </a:xfrm>
        </p:spPr>
      </p:pic>
      <p:sp>
        <p:nvSpPr>
          <p:cNvPr id="3" name="TextBox 2"/>
          <p:cNvSpPr txBox="1"/>
          <p:nvPr/>
        </p:nvSpPr>
        <p:spPr>
          <a:xfrm>
            <a:off x="508000" y="1644952"/>
            <a:ext cx="7088111" cy="3970318"/>
          </a:xfrm>
          <a:prstGeom prst="rect">
            <a:avLst/>
          </a:prstGeom>
          <a:noFill/>
        </p:spPr>
        <p:txBody>
          <a:bodyPr wrap="none" rtlCol="0">
            <a:spAutoFit/>
          </a:bodyPr>
          <a:lstStyle/>
          <a:p>
            <a:r>
              <a:rPr lang="en-US" dirty="0" smtClean="0"/>
              <a:t>“To Go” orders only affect</a:t>
            </a:r>
          </a:p>
          <a:p>
            <a:r>
              <a:rPr lang="en-US" dirty="0" smtClean="0"/>
              <a:t>how the meal is packaged.</a:t>
            </a:r>
          </a:p>
          <a:p>
            <a:endParaRPr lang="en-US" dirty="0"/>
          </a:p>
          <a:p>
            <a:r>
              <a:rPr lang="en-US" dirty="0" smtClean="0"/>
              <a:t>The ordering process is </a:t>
            </a:r>
          </a:p>
          <a:p>
            <a:r>
              <a:rPr lang="en-US" dirty="0"/>
              <a:t>e</a:t>
            </a:r>
            <a:r>
              <a:rPr lang="en-US" dirty="0" smtClean="0"/>
              <a:t>xactly the same. The </a:t>
            </a:r>
          </a:p>
          <a:p>
            <a:r>
              <a:rPr lang="en-US" dirty="0" smtClean="0"/>
              <a:t>communication between </a:t>
            </a:r>
          </a:p>
          <a:p>
            <a:r>
              <a:rPr lang="en-US" dirty="0"/>
              <a:t>t</a:t>
            </a:r>
            <a:r>
              <a:rPr lang="en-US" dirty="0" smtClean="0"/>
              <a:t>he cashier and the cook </a:t>
            </a:r>
          </a:p>
          <a:p>
            <a:r>
              <a:rPr lang="en-US" dirty="0" smtClean="0"/>
              <a:t>is exactly the same. </a:t>
            </a:r>
          </a:p>
          <a:p>
            <a:endParaRPr lang="en-US" dirty="0"/>
          </a:p>
          <a:p>
            <a:r>
              <a:rPr lang="en-US" dirty="0" smtClean="0"/>
              <a:t>The cook still prepares the </a:t>
            </a:r>
          </a:p>
          <a:p>
            <a:r>
              <a:rPr lang="en-US" dirty="0" smtClean="0"/>
              <a:t>food the same way.</a:t>
            </a:r>
            <a:endParaRPr lang="en-US" dirty="0"/>
          </a:p>
          <a:p>
            <a:endParaRPr lang="en-US" dirty="0" smtClean="0"/>
          </a:p>
          <a:p>
            <a:r>
              <a:rPr lang="en-US" dirty="0" smtClean="0"/>
              <a:t>The cook still doesn’t care about you.  You are still avoiding thinking about </a:t>
            </a:r>
          </a:p>
          <a:p>
            <a:r>
              <a:rPr lang="en-US" dirty="0"/>
              <a:t>h</a:t>
            </a:r>
            <a:r>
              <a:rPr lang="en-US" dirty="0" smtClean="0"/>
              <a:t>ow your food has been made.</a:t>
            </a:r>
            <a:endParaRPr lang="en-US" dirty="0"/>
          </a:p>
        </p:txBody>
      </p:sp>
    </p:spTree>
    <p:extLst>
      <p:ext uri="{BB962C8B-B14F-4D97-AF65-F5344CB8AC3E}">
        <p14:creationId xmlns:p14="http://schemas.microsoft.com/office/powerpoint/2010/main" val="34747602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MVC?</a:t>
            </a:r>
            <a:endParaRPr lang="en-US" dirty="0"/>
          </a:p>
        </p:txBody>
      </p:sp>
      <p:pic>
        <p:nvPicPr>
          <p:cNvPr id="6" name="Content Placeholder 5" descr="mvc.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4391" b="5921"/>
          <a:stretch/>
        </p:blipFill>
        <p:spPr>
          <a:xfrm>
            <a:off x="457200" y="2050682"/>
            <a:ext cx="8229600" cy="4448601"/>
          </a:xfrm>
        </p:spPr>
      </p:pic>
      <p:sp>
        <p:nvSpPr>
          <p:cNvPr id="8" name="TextBox 7"/>
          <p:cNvSpPr txBox="1"/>
          <p:nvPr/>
        </p:nvSpPr>
        <p:spPr>
          <a:xfrm>
            <a:off x="2456939" y="1650573"/>
            <a:ext cx="2850284" cy="400110"/>
          </a:xfrm>
          <a:prstGeom prst="rect">
            <a:avLst/>
          </a:prstGeom>
          <a:noFill/>
        </p:spPr>
        <p:txBody>
          <a:bodyPr wrap="none" rtlCol="0">
            <a:spAutoFit/>
          </a:bodyPr>
          <a:lstStyle/>
          <a:p>
            <a:r>
              <a:rPr lang="en-US" sz="2000" dirty="0" smtClean="0">
                <a:latin typeface="Arial"/>
                <a:cs typeface="Arial"/>
              </a:rPr>
              <a:t>http://</a:t>
            </a:r>
            <a:r>
              <a:rPr lang="en-US" sz="2000" dirty="0" err="1" smtClean="0">
                <a:latin typeface="Arial"/>
                <a:cs typeface="Arial"/>
              </a:rPr>
              <a:t>myapp.com</a:t>
            </a:r>
            <a:r>
              <a:rPr lang="en-US" sz="2000" dirty="0" smtClean="0">
                <a:latin typeface="Arial"/>
                <a:cs typeface="Arial"/>
              </a:rPr>
              <a:t>/users</a:t>
            </a:r>
            <a:endParaRPr lang="en-US" sz="2000" dirty="0">
              <a:latin typeface="Arial"/>
              <a:cs typeface="Arial"/>
            </a:endParaRPr>
          </a:p>
        </p:txBody>
      </p:sp>
    </p:spTree>
    <p:extLst>
      <p:ext uri="{BB962C8B-B14F-4D97-AF65-F5344CB8AC3E}">
        <p14:creationId xmlns:p14="http://schemas.microsoft.com/office/powerpoint/2010/main" val="207046614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Access to your Web App</a:t>
            </a:r>
            <a:endParaRPr lang="en-US" dirty="0"/>
          </a:p>
        </p:txBody>
      </p:sp>
      <p:sp>
        <p:nvSpPr>
          <p:cNvPr id="3" name="Content Placeholder 2"/>
          <p:cNvSpPr>
            <a:spLocks noGrp="1"/>
          </p:cNvSpPr>
          <p:nvPr>
            <p:ph idx="1"/>
          </p:nvPr>
        </p:nvSpPr>
        <p:spPr/>
        <p:txBody>
          <a:bodyPr/>
          <a:lstStyle/>
          <a:p>
            <a:pPr marL="114300" indent="0">
              <a:buNone/>
            </a:pPr>
            <a:r>
              <a:rPr lang="en-US" dirty="0" smtClean="0"/>
              <a:t>Your boss has a great idea. You need to build a web services layer. She wants you to allow API access to your app for third parties to integrate.</a:t>
            </a:r>
          </a:p>
          <a:p>
            <a:pPr marL="114300" indent="0">
              <a:buNone/>
            </a:pPr>
            <a:endParaRPr lang="en-US" dirty="0" smtClean="0"/>
          </a:p>
          <a:p>
            <a:pPr marL="114300" indent="0">
              <a:buNone/>
            </a:pPr>
            <a:r>
              <a:rPr lang="en-US" dirty="0" smtClean="0"/>
              <a:t>This is going to be great! But is it going to be major work? Are we going to have to rebuild our entire system?</a:t>
            </a:r>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80192928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Access to your Web App</a:t>
            </a:r>
          </a:p>
        </p:txBody>
      </p:sp>
      <p:pic>
        <p:nvPicPr>
          <p:cNvPr id="4" name="Content Placeholder 3"/>
          <p:cNvPicPr>
            <a:picLocks noGrp="1" noChangeAspect="1"/>
          </p:cNvPicPr>
          <p:nvPr>
            <p:ph idx="1"/>
          </p:nvPr>
        </p:nvPicPr>
        <p:blipFill>
          <a:blip r:embed="rId2"/>
          <a:srcRect t="6321" b="6321"/>
          <a:stretch>
            <a:fillRect/>
          </a:stretch>
        </p:blipFill>
        <p:spPr/>
      </p:pic>
    </p:spTree>
    <p:extLst>
      <p:ext uri="{BB962C8B-B14F-4D97-AF65-F5344CB8AC3E}">
        <p14:creationId xmlns:p14="http://schemas.microsoft.com/office/powerpoint/2010/main" val="102382567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lgn="ctr">
              <a:buNone/>
            </a:pPr>
            <a:endParaRPr lang="en-US" sz="4000" b="1" dirty="0" smtClean="0"/>
          </a:p>
          <a:p>
            <a:pPr marL="0" indent="0" algn="ctr">
              <a:buNone/>
            </a:pPr>
            <a:r>
              <a:rPr lang="en-US" sz="4000" b="1" dirty="0" smtClean="0"/>
              <a:t>Questions?</a:t>
            </a:r>
            <a:endParaRPr lang="en-US" sz="4000" b="1" dirty="0"/>
          </a:p>
        </p:txBody>
      </p:sp>
    </p:spTree>
    <p:extLst>
      <p:ext uri="{BB962C8B-B14F-4D97-AF65-F5344CB8AC3E}">
        <p14:creationId xmlns:p14="http://schemas.microsoft.com/office/powerpoint/2010/main" val="113877118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4302</TotalTime>
  <Words>2700</Words>
  <Application>Microsoft Macintosh PowerPoint</Application>
  <PresentationFormat>On-screen Show (4:3)</PresentationFormat>
  <Paragraphs>511</Paragraphs>
  <Slides>98</Slides>
  <Notes>23</Notes>
  <HiddenSlides>0</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Clarity</vt:lpstr>
      <vt:lpstr>Coding  the Happy Meal</vt:lpstr>
      <vt:lpstr>A little about me</vt:lpstr>
      <vt:lpstr>A little bit about procedural code</vt:lpstr>
      <vt:lpstr>A little bit about procedural code</vt:lpstr>
      <vt:lpstr>How is OOP different?</vt:lpstr>
      <vt:lpstr>What is an Object</vt:lpstr>
      <vt:lpstr>Ruby Object</vt:lpstr>
      <vt:lpstr>Object Domain</vt:lpstr>
      <vt:lpstr>Four Core Principles</vt:lpstr>
      <vt:lpstr>Four Core Principles</vt:lpstr>
      <vt:lpstr>Four Core Principles</vt:lpstr>
      <vt:lpstr>Four Core Principles</vt:lpstr>
      <vt:lpstr>Four Core Principles</vt:lpstr>
      <vt:lpstr>Encapsulation</vt:lpstr>
      <vt:lpstr>Inheritance</vt:lpstr>
      <vt:lpstr>Inheritance</vt:lpstr>
      <vt:lpstr>Inheritance</vt:lpstr>
      <vt:lpstr>Composition</vt:lpstr>
      <vt:lpstr>Composition</vt:lpstr>
      <vt:lpstr>Composition vs. Inheritance</vt:lpstr>
      <vt:lpstr>Composition vs. Inheritance</vt:lpstr>
      <vt:lpstr>Polymorphism</vt:lpstr>
      <vt:lpstr>The Happy Meal</vt:lpstr>
      <vt:lpstr>Three Simple Items</vt:lpstr>
      <vt:lpstr>Three Simple Items</vt:lpstr>
      <vt:lpstr>Three Simple Items</vt:lpstr>
      <vt:lpstr>Three Simple Items</vt:lpstr>
      <vt:lpstr>Three Simple Items</vt:lpstr>
      <vt:lpstr>Three Simple Items</vt:lpstr>
      <vt:lpstr>Three Simple Items</vt:lpstr>
      <vt:lpstr>Three Simple Items</vt:lpstr>
      <vt:lpstr>Composition</vt:lpstr>
      <vt:lpstr>Composition</vt:lpstr>
      <vt:lpstr>Composition</vt:lpstr>
      <vt:lpstr>Encapsulation</vt:lpstr>
      <vt:lpstr>Three Simple Items</vt:lpstr>
      <vt:lpstr>Inheritance: The Soft Drink</vt:lpstr>
      <vt:lpstr>Inheritance: The Soft Drink</vt:lpstr>
      <vt:lpstr>The Soft Drink: Coke</vt:lpstr>
      <vt:lpstr>The Soft Drink: Coke</vt:lpstr>
      <vt:lpstr>The Soft Drink: Coke</vt:lpstr>
      <vt:lpstr>Inheritance: The Soft Drink</vt:lpstr>
      <vt:lpstr>Inheritance: Profit</vt:lpstr>
      <vt:lpstr>Inheritance: Profit</vt:lpstr>
      <vt:lpstr>Inheritance: Profit</vt:lpstr>
      <vt:lpstr>Inheritance: Profit</vt:lpstr>
      <vt:lpstr>The Hamburger</vt:lpstr>
      <vt:lpstr>The Hamburger</vt:lpstr>
      <vt:lpstr>The Hamburger</vt:lpstr>
      <vt:lpstr>Side Dishes?</vt:lpstr>
      <vt:lpstr>The Happy Meal</vt:lpstr>
      <vt:lpstr>The Happy Meal</vt:lpstr>
      <vt:lpstr>Encapsulation!</vt:lpstr>
      <vt:lpstr>Encapsulation: Soft Drinks</vt:lpstr>
      <vt:lpstr>Encapsulation: Side Dishes</vt:lpstr>
      <vt:lpstr>Encapsulation: The Hamburger</vt:lpstr>
      <vt:lpstr>Encapsulation: Condiments</vt:lpstr>
      <vt:lpstr>Encapsulation: Hamburger</vt:lpstr>
      <vt:lpstr>Encapsulation: Hamburger</vt:lpstr>
      <vt:lpstr>Encapsulation: Hamburger</vt:lpstr>
      <vt:lpstr>The Happy Meal</vt:lpstr>
      <vt:lpstr>The Happy Meal</vt:lpstr>
      <vt:lpstr>What about Polymorphism?</vt:lpstr>
      <vt:lpstr>What about Polymorphism?</vt:lpstr>
      <vt:lpstr>What about Polymorphism?</vt:lpstr>
      <vt:lpstr>What about Polymorphism?</vt:lpstr>
      <vt:lpstr>Frameworks</vt:lpstr>
      <vt:lpstr>What is MVC?</vt:lpstr>
      <vt:lpstr>What is a Framework</vt:lpstr>
      <vt:lpstr>What is a Framework</vt:lpstr>
      <vt:lpstr>Why?</vt:lpstr>
      <vt:lpstr>What is MVC?</vt:lpstr>
      <vt:lpstr>What is MVC?</vt:lpstr>
      <vt:lpstr>What is MVC?</vt:lpstr>
      <vt:lpstr>What is MVC?</vt:lpstr>
      <vt:lpstr>What is MVC?</vt:lpstr>
      <vt:lpstr>What is MVC?</vt:lpstr>
      <vt:lpstr>What is MVC?</vt:lpstr>
      <vt:lpstr>What is MVC?</vt:lpstr>
      <vt:lpstr>What is MVC?</vt:lpstr>
      <vt:lpstr>Happy Meals</vt:lpstr>
      <vt:lpstr>Happy Meals</vt:lpstr>
      <vt:lpstr>Ordering a Happy Meal</vt:lpstr>
      <vt:lpstr>Ordering a Happy Meal</vt:lpstr>
      <vt:lpstr>Controllers</vt:lpstr>
      <vt:lpstr>Controllers</vt:lpstr>
      <vt:lpstr>Controllers</vt:lpstr>
      <vt:lpstr>Models</vt:lpstr>
      <vt:lpstr>Models</vt:lpstr>
      <vt:lpstr>Models</vt:lpstr>
      <vt:lpstr>Views</vt:lpstr>
      <vt:lpstr>Views</vt:lpstr>
      <vt:lpstr>Views</vt:lpstr>
      <vt:lpstr>Views</vt:lpstr>
      <vt:lpstr>What is MVC?</vt:lpstr>
      <vt:lpstr>API Access to your Web App</vt:lpstr>
      <vt:lpstr>API Access to your Web App</vt:lpstr>
      <vt:lpstr>PowerPoint Presentation</vt:lpstr>
    </vt:vector>
  </TitlesOfParts>
  <Company>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the Happy Meal</dc:title>
  <dc:creator>Nunna Jo Biznit</dc:creator>
  <cp:lastModifiedBy>Nunna Jo Biznit</cp:lastModifiedBy>
  <cp:revision>51</cp:revision>
  <dcterms:created xsi:type="dcterms:W3CDTF">2015-04-10T15:46:44Z</dcterms:created>
  <dcterms:modified xsi:type="dcterms:W3CDTF">2015-04-14T18:41:20Z</dcterms:modified>
</cp:coreProperties>
</file>